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60"/>
  </p:notesMasterIdLst>
  <p:sldIdLst>
    <p:sldId id="257" r:id="rId2"/>
    <p:sldId id="342" r:id="rId3"/>
    <p:sldId id="359" r:id="rId4"/>
    <p:sldId id="258" r:id="rId5"/>
    <p:sldId id="297" r:id="rId6"/>
    <p:sldId id="259" r:id="rId7"/>
    <p:sldId id="261" r:id="rId8"/>
    <p:sldId id="301" r:id="rId9"/>
    <p:sldId id="303" r:id="rId10"/>
    <p:sldId id="260" r:id="rId11"/>
    <p:sldId id="263" r:id="rId12"/>
    <p:sldId id="265" r:id="rId13"/>
    <p:sldId id="281" r:id="rId14"/>
    <p:sldId id="283" r:id="rId15"/>
    <p:sldId id="285" r:id="rId16"/>
    <p:sldId id="273" r:id="rId17"/>
    <p:sldId id="275" r:id="rId18"/>
    <p:sldId id="287" r:id="rId19"/>
    <p:sldId id="358" r:id="rId20"/>
    <p:sldId id="277" r:id="rId21"/>
    <p:sldId id="279" r:id="rId22"/>
    <p:sldId id="289" r:id="rId23"/>
    <p:sldId id="305" r:id="rId24"/>
    <p:sldId id="307" r:id="rId25"/>
    <p:sldId id="291" r:id="rId26"/>
    <p:sldId id="293" r:id="rId27"/>
    <p:sldId id="295" r:id="rId28"/>
    <p:sldId id="309" r:id="rId29"/>
    <p:sldId id="299" r:id="rId30"/>
    <p:sldId id="311" r:id="rId31"/>
    <p:sldId id="313" r:id="rId32"/>
    <p:sldId id="315" r:id="rId33"/>
    <p:sldId id="317" r:id="rId34"/>
    <p:sldId id="326" r:id="rId35"/>
    <p:sldId id="319" r:id="rId36"/>
    <p:sldId id="323" r:id="rId37"/>
    <p:sldId id="337" r:id="rId38"/>
    <p:sldId id="327" r:id="rId39"/>
    <p:sldId id="345" r:id="rId40"/>
    <p:sldId id="347" r:id="rId41"/>
    <p:sldId id="349" r:id="rId42"/>
    <p:sldId id="350" r:id="rId43"/>
    <p:sldId id="340" r:id="rId44"/>
    <p:sldId id="329" r:id="rId45"/>
    <p:sldId id="343" r:id="rId46"/>
    <p:sldId id="331" r:id="rId47"/>
    <p:sldId id="333" r:id="rId48"/>
    <p:sldId id="339" r:id="rId49"/>
    <p:sldId id="361" r:id="rId50"/>
    <p:sldId id="321" r:id="rId51"/>
    <p:sldId id="352" r:id="rId52"/>
    <p:sldId id="354" r:id="rId53"/>
    <p:sldId id="356" r:id="rId54"/>
    <p:sldId id="335" r:id="rId55"/>
    <p:sldId id="363" r:id="rId56"/>
    <p:sldId id="365" r:id="rId57"/>
    <p:sldId id="367" r:id="rId58"/>
    <p:sldId id="267" r:id="rId59"/>
  </p:sldIdLst>
  <p:sldSz cx="9144000" cy="6858000" type="screen4x3"/>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1" autoAdjust="0"/>
    <p:restoredTop sz="94662" autoAdjust="0"/>
  </p:normalViewPr>
  <p:slideViewPr>
    <p:cSldViewPr>
      <p:cViewPr>
        <p:scale>
          <a:sx n="71" d="100"/>
          <a:sy n="71" d="100"/>
        </p:scale>
        <p:origin x="-1104" y="-84"/>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1 Marcador de encabezado"/>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s-ES"/>
          </a:p>
        </p:txBody>
      </p:sp>
      <p:sp>
        <p:nvSpPr>
          <p:cNvPr id="3" name="2 Marcador de fecha"/>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C2BA55F0-2D13-44C2-BDFC-FE41B8EE2512}" type="datetimeFigureOut">
              <a:rPr lang="es-ES" smtClean="0"/>
              <a:t>28/02/2023</a:t>
            </a:fld>
            <a:endParaRPr lang="es-ES"/>
          </a:p>
        </p:txBody>
      </p:sp>
      <p:sp>
        <p:nvSpPr>
          <p:cNvPr id="4" name="3 Marcador de imagen de diapositiva"/>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s-ES"/>
          </a:p>
        </p:txBody>
      </p:sp>
      <p:sp>
        <p:nvSpPr>
          <p:cNvPr id="5" name="4 Marcador de notas"/>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s-ES" smtClean="0"/>
              <a:t>Haga clic para modificar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5 Marcador de pie de página"/>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s-ES"/>
          </a:p>
        </p:txBody>
      </p:sp>
      <p:sp>
        <p:nvSpPr>
          <p:cNvPr id="7" name="6 Marcador de número de diapositiva"/>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B7A2EB7-6CD4-48E7-B00D-AE15A4C47E0F}" type="slidenum">
              <a:rPr lang="es-ES" smtClean="0"/>
              <a:t>‹Nº›</a:t>
            </a:fld>
            <a:endParaRPr lang="es-ES"/>
          </a:p>
        </p:txBody>
      </p:sp>
    </p:spTree>
    <p:extLst>
      <p:ext uri="{BB962C8B-B14F-4D97-AF65-F5344CB8AC3E}">
        <p14:creationId xmlns:p14="http://schemas.microsoft.com/office/powerpoint/2010/main" val="144273389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B7A2EB7-6CD4-48E7-B00D-AE15A4C47E0F}" type="slidenum">
              <a:rPr lang="es-ES" smtClean="0"/>
              <a:t>14</a:t>
            </a:fld>
            <a:endParaRPr lang="es-ES"/>
          </a:p>
        </p:txBody>
      </p:sp>
    </p:spTree>
    <p:extLst>
      <p:ext uri="{BB962C8B-B14F-4D97-AF65-F5344CB8AC3E}">
        <p14:creationId xmlns:p14="http://schemas.microsoft.com/office/powerpoint/2010/main" val="40482098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1 Marcador de imagen de diapositiva"/>
          <p:cNvSpPr>
            <a:spLocks noGrp="1" noRot="1" noChangeAspect="1"/>
          </p:cNvSpPr>
          <p:nvPr>
            <p:ph type="sldImg"/>
          </p:nvPr>
        </p:nvSpPr>
        <p:spPr/>
      </p:sp>
      <p:sp>
        <p:nvSpPr>
          <p:cNvPr id="3" name="2 Marcador de notas"/>
          <p:cNvSpPr>
            <a:spLocks noGrp="1"/>
          </p:cNvSpPr>
          <p:nvPr>
            <p:ph type="body" idx="1"/>
          </p:nvPr>
        </p:nvSpPr>
        <p:spPr/>
        <p:txBody>
          <a:bodyPr/>
          <a:lstStyle/>
          <a:p>
            <a:endParaRPr lang="es-ES" dirty="0"/>
          </a:p>
        </p:txBody>
      </p:sp>
      <p:sp>
        <p:nvSpPr>
          <p:cNvPr id="4" name="3 Marcador de número de diapositiva"/>
          <p:cNvSpPr>
            <a:spLocks noGrp="1"/>
          </p:cNvSpPr>
          <p:nvPr>
            <p:ph type="sldNum" sz="quarter" idx="10"/>
          </p:nvPr>
        </p:nvSpPr>
        <p:spPr/>
        <p:txBody>
          <a:bodyPr/>
          <a:lstStyle/>
          <a:p>
            <a:fld id="{4B7A2EB7-6CD4-48E7-B00D-AE15A4C47E0F}" type="slidenum">
              <a:rPr lang="es-ES" smtClean="0"/>
              <a:t>58</a:t>
            </a:fld>
            <a:endParaRPr lang="es-ES"/>
          </a:p>
        </p:txBody>
      </p:sp>
    </p:spTree>
    <p:extLst>
      <p:ext uri="{BB962C8B-B14F-4D97-AF65-F5344CB8AC3E}">
        <p14:creationId xmlns:p14="http://schemas.microsoft.com/office/powerpoint/2010/main" val="16569007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9" name="Title 8"/>
          <p:cNvSpPr>
            <a:spLocks noGrp="1"/>
          </p:cNvSpPr>
          <p:nvPr>
            <p:ph type="ctrTitle"/>
          </p:nvPr>
        </p:nvSpPr>
        <p:spPr>
          <a:xfrm>
            <a:off x="533400" y="1371600"/>
            <a:ext cx="7851648" cy="1828800"/>
          </a:xfrm>
          <a:ln>
            <a:noFill/>
          </a:ln>
        </p:spPr>
        <p:txBody>
          <a:bodyPr vert="horz" tIns="0" rIns="18288" bIns="0" anchor="b">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17" name="Subtitle 16"/>
          <p:cNvSpPr>
            <a:spLocks noGrp="1"/>
          </p:cNvSpPr>
          <p:nvPr>
            <p:ph type="subTitle" idx="1"/>
          </p:nvPr>
        </p:nvSpPr>
        <p:spPr>
          <a:xfrm>
            <a:off x="533400" y="3228536"/>
            <a:ext cx="7854696"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s-ES" smtClean="0"/>
              <a:t>Haga clic para modificar el estilo de subtítulo del patrón</a:t>
            </a:r>
            <a:endParaRPr kumimoji="0" lang="en-US"/>
          </a:p>
        </p:txBody>
      </p:sp>
      <p:sp>
        <p:nvSpPr>
          <p:cNvPr id="30" name="Date Placeholder 29"/>
          <p:cNvSpPr>
            <a:spLocks noGrp="1"/>
          </p:cNvSpPr>
          <p:nvPr>
            <p:ph type="dt" sz="half" idx="10"/>
          </p:nvPr>
        </p:nvSpPr>
        <p:spPr/>
        <p:txBody>
          <a:bodyPr/>
          <a:lstStyle/>
          <a:p>
            <a:fld id="{26BF9B5D-FA9B-490B-98D9-3336E95A35E2}" type="datetimeFigureOut">
              <a:rPr lang="es-ES" smtClean="0"/>
              <a:t>28/02/2023</a:t>
            </a:fld>
            <a:endParaRPr lang="es-ES"/>
          </a:p>
        </p:txBody>
      </p:sp>
      <p:sp>
        <p:nvSpPr>
          <p:cNvPr id="19" name="Footer Placeholder 18"/>
          <p:cNvSpPr>
            <a:spLocks noGrp="1"/>
          </p:cNvSpPr>
          <p:nvPr>
            <p:ph type="ftr" sz="quarter" idx="11"/>
          </p:nvPr>
        </p:nvSpPr>
        <p:spPr/>
        <p:txBody>
          <a:bodyPr/>
          <a:lstStyle/>
          <a:p>
            <a:endParaRPr lang="es-ES"/>
          </a:p>
        </p:txBody>
      </p:sp>
      <p:sp>
        <p:nvSpPr>
          <p:cNvPr id="27" name="Slide Number Placeholder 26"/>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6BF9B5D-FA9B-490B-98D9-3336E95A35E2}" type="datetimeFigureOut">
              <a:rPr lang="es-ES" smtClean="0"/>
              <a:t>28/02/2023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914401"/>
            <a:ext cx="2057400" cy="5211763"/>
          </a:xfrm>
        </p:spPr>
        <p:txBody>
          <a:bodyPr vert="eaVert"/>
          <a:lstStyle/>
          <a:p>
            <a:r>
              <a:rPr kumimoji="0" lang="es-ES" smtClean="0"/>
              <a:t>Haga clic para modificar el estilo de título del patrón</a:t>
            </a:r>
            <a:endParaRPr kumimoji="0" lang="en-US"/>
          </a:p>
        </p:txBody>
      </p:sp>
      <p:sp>
        <p:nvSpPr>
          <p:cNvPr id="3" name="Vertical Text Placeholder 2"/>
          <p:cNvSpPr>
            <a:spLocks noGrp="1"/>
          </p:cNvSpPr>
          <p:nvPr>
            <p:ph type="body" orient="vert" idx="1"/>
          </p:nvPr>
        </p:nvSpPr>
        <p:spPr>
          <a:xfrm>
            <a:off x="457200" y="914401"/>
            <a:ext cx="6019800" cy="5211763"/>
          </a:xfrm>
        </p:spPr>
        <p:txBody>
          <a:bodyPr vert="eaVert"/>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6BF9B5D-FA9B-490B-98D9-3336E95A35E2}" type="datetimeFigureOut">
              <a:rPr lang="es-ES" smtClean="0"/>
              <a:t>28/02/2023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s-ES" smtClean="0"/>
              <a:t>Haga clic para modificar el estilo de título del patrón</a:t>
            </a:r>
            <a:endParaRPr kumimoji="0" lang="en-US"/>
          </a:p>
        </p:txBody>
      </p:sp>
      <p:sp>
        <p:nvSpPr>
          <p:cNvPr id="3" name="Content Placeholder 2"/>
          <p:cNvSpPr>
            <a:spLocks noGrp="1"/>
          </p:cNvSpPr>
          <p:nvPr>
            <p:ph idx="1"/>
          </p:nvPr>
        </p:nvSpPr>
        <p:spPr/>
        <p:txBody>
          <a:body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Date Placeholder 3"/>
          <p:cNvSpPr>
            <a:spLocks noGrp="1"/>
          </p:cNvSpPr>
          <p:nvPr>
            <p:ph type="dt" sz="half" idx="10"/>
          </p:nvPr>
        </p:nvSpPr>
        <p:spPr/>
        <p:txBody>
          <a:bodyPr/>
          <a:lstStyle/>
          <a:p>
            <a:fld id="{26BF9B5D-FA9B-490B-98D9-3336E95A35E2}" type="datetimeFigureOut">
              <a:rPr lang="es-ES" smtClean="0"/>
              <a:t>28/02/2023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itle 1"/>
          <p:cNvSpPr>
            <a:spLocks noGrp="1"/>
          </p:cNvSpPr>
          <p:nvPr>
            <p:ph type="title"/>
          </p:nvPr>
        </p:nvSpPr>
        <p:spPr>
          <a:xfrm>
            <a:off x="530352" y="1316736"/>
            <a:ext cx="7772400" cy="1362456"/>
          </a:xfrm>
          <a:ln>
            <a:noFill/>
          </a:ln>
        </p:spPr>
        <p:txBody>
          <a:bodyPr vert="horz" tIns="0" bIns="0" anchor="b">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530352" y="2704664"/>
            <a:ext cx="7772400" cy="1509712"/>
          </a:xfrm>
        </p:spPr>
        <p:txBody>
          <a:bodyPr lIns="45720" rIns="45720" anchor="t"/>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s-ES" smtClean="0"/>
              <a:t>Haga clic para modificar el estilo de texto del patrón</a:t>
            </a:r>
          </a:p>
        </p:txBody>
      </p:sp>
      <p:sp>
        <p:nvSpPr>
          <p:cNvPr id="4" name="Date Placeholder 3"/>
          <p:cNvSpPr>
            <a:spLocks noGrp="1"/>
          </p:cNvSpPr>
          <p:nvPr>
            <p:ph type="dt" sz="half" idx="10"/>
          </p:nvPr>
        </p:nvSpPr>
        <p:spPr/>
        <p:txBody>
          <a:bodyPr/>
          <a:lstStyle/>
          <a:p>
            <a:fld id="{26BF9B5D-FA9B-490B-98D9-3336E95A35E2}" type="datetimeFigureOut">
              <a:rPr lang="es-ES" smtClean="0"/>
              <a:t>28/02/2023</a:t>
            </a:fld>
            <a:endParaRPr lang="es-ES"/>
          </a:p>
        </p:txBody>
      </p:sp>
      <p:sp>
        <p:nvSpPr>
          <p:cNvPr id="5" name="Footer Placeholder 4"/>
          <p:cNvSpPr>
            <a:spLocks noGrp="1"/>
          </p:cNvSpPr>
          <p:nvPr>
            <p:ph type="ftr" sz="quarter" idx="11"/>
          </p:nvPr>
        </p:nvSpPr>
        <p:spPr/>
        <p:txBody>
          <a:bodyPr/>
          <a:lstStyle/>
          <a:p>
            <a:endParaRPr lang="es-ES"/>
          </a:p>
        </p:txBody>
      </p:sp>
      <p:sp>
        <p:nvSpPr>
          <p:cNvPr id="6" name="Slide Number Placeholder 5"/>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a:lstStyle/>
          <a:p>
            <a:r>
              <a:rPr kumimoji="0" lang="es-ES" smtClean="0"/>
              <a:t>Haga clic para modificar el estilo de título del patrón</a:t>
            </a:r>
            <a:endParaRPr kumimoji="0" lang="en-US"/>
          </a:p>
        </p:txBody>
      </p:sp>
      <p:sp>
        <p:nvSpPr>
          <p:cNvPr id="3" name="Content Placeholder 2"/>
          <p:cNvSpPr>
            <a:spLocks noGrp="1"/>
          </p:cNvSpPr>
          <p:nvPr>
            <p:ph sz="half" idx="1"/>
          </p:nvPr>
        </p:nvSpPr>
        <p:spPr>
          <a:xfrm>
            <a:off x="457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4" name="Content Placeholder 3"/>
          <p:cNvSpPr>
            <a:spLocks noGrp="1"/>
          </p:cNvSpPr>
          <p:nvPr>
            <p:ph sz="half" idx="2"/>
          </p:nvPr>
        </p:nvSpPr>
        <p:spPr>
          <a:xfrm>
            <a:off x="4648200" y="1920085"/>
            <a:ext cx="4038600" cy="4434840"/>
          </a:xfrm>
        </p:spPr>
        <p:txBody>
          <a:bodyPr/>
          <a:lstStyle>
            <a:lvl1pPr>
              <a:defRPr sz="2600"/>
            </a:lvl1pPr>
            <a:lvl2pPr>
              <a:defRPr sz="2400"/>
            </a:lvl2pPr>
            <a:lvl3pPr>
              <a:defRPr sz="2000"/>
            </a:lvl3pPr>
            <a:lvl4pPr>
              <a:defRPr sz="18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26BF9B5D-FA9B-490B-98D9-3336E95A35E2}" type="datetimeFigureOut">
              <a:rPr lang="es-ES" smtClean="0"/>
              <a:t>28/02/2023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229600" cy="1143000"/>
          </a:xfrm>
        </p:spPr>
        <p:txBody>
          <a:bodyPr tIns="45720" anchor="b"/>
          <a:lstStyle>
            <a:lvl1pPr>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1"/>
          </p:nvPr>
        </p:nvSpPr>
        <p:spPr>
          <a:xfrm>
            <a:off x="457200" y="1855248"/>
            <a:ext cx="4040188"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4" name="Text Placeholder 3"/>
          <p:cNvSpPr>
            <a:spLocks noGrp="1"/>
          </p:cNvSpPr>
          <p:nvPr>
            <p:ph type="body" sz="half" idx="3"/>
          </p:nvPr>
        </p:nvSpPr>
        <p:spPr>
          <a:xfrm>
            <a:off x="4645025" y="1859757"/>
            <a:ext cx="4041775"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eaLnBrk="1" latinLnBrk="0" hangingPunct="1"/>
            <a:r>
              <a:rPr kumimoji="0" lang="es-ES" smtClean="0"/>
              <a:t>Haga clic para modificar el estilo de texto del patrón</a:t>
            </a:r>
          </a:p>
        </p:txBody>
      </p:sp>
      <p:sp>
        <p:nvSpPr>
          <p:cNvPr id="5" name="Content Placeholder 4"/>
          <p:cNvSpPr>
            <a:spLocks noGrp="1"/>
          </p:cNvSpPr>
          <p:nvPr>
            <p:ph sz="quarter" idx="2"/>
          </p:nvPr>
        </p:nvSpPr>
        <p:spPr>
          <a:xfrm>
            <a:off x="457200" y="2514600"/>
            <a:ext cx="4040188"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6" name="Content Placeholder 5"/>
          <p:cNvSpPr>
            <a:spLocks noGrp="1"/>
          </p:cNvSpPr>
          <p:nvPr>
            <p:ph sz="quarter" idx="4"/>
          </p:nvPr>
        </p:nvSpPr>
        <p:spPr>
          <a:xfrm>
            <a:off x="4645025" y="2514600"/>
            <a:ext cx="4041775" cy="3845720"/>
          </a:xfrm>
        </p:spPr>
        <p:txBody>
          <a:bodyPr tIns="0"/>
          <a:lstStyle>
            <a:lvl1pPr>
              <a:defRPr sz="2200"/>
            </a:lvl1pPr>
            <a:lvl2pPr>
              <a:defRPr sz="2000"/>
            </a:lvl2pPr>
            <a:lvl3pPr>
              <a:defRPr sz="1800"/>
            </a:lvl3pPr>
            <a:lvl4pPr>
              <a:defRPr sz="1600"/>
            </a:lvl4pPr>
            <a:lvl5pPr>
              <a:defRPr sz="16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7" name="Date Placeholder 6"/>
          <p:cNvSpPr>
            <a:spLocks noGrp="1"/>
          </p:cNvSpPr>
          <p:nvPr>
            <p:ph type="dt" sz="half" idx="10"/>
          </p:nvPr>
        </p:nvSpPr>
        <p:spPr/>
        <p:txBody>
          <a:bodyPr/>
          <a:lstStyle/>
          <a:p>
            <a:fld id="{26BF9B5D-FA9B-490B-98D9-3336E95A35E2}" type="datetimeFigureOut">
              <a:rPr lang="es-ES" smtClean="0"/>
              <a:t>28/02/2023</a:t>
            </a:fld>
            <a:endParaRPr lang="es-ES"/>
          </a:p>
        </p:txBody>
      </p:sp>
      <p:sp>
        <p:nvSpPr>
          <p:cNvPr id="8" name="Footer Placeholder 7"/>
          <p:cNvSpPr>
            <a:spLocks noGrp="1"/>
          </p:cNvSpPr>
          <p:nvPr>
            <p:ph type="ftr" sz="quarter" idx="11"/>
          </p:nvPr>
        </p:nvSpPr>
        <p:spPr/>
        <p:txBody>
          <a:bodyPr/>
          <a:lstStyle/>
          <a:p>
            <a:endParaRPr lang="es-ES"/>
          </a:p>
        </p:txBody>
      </p:sp>
      <p:sp>
        <p:nvSpPr>
          <p:cNvPr id="9" name="Slide Number Placeholder 8"/>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Title 1"/>
          <p:cNvSpPr>
            <a:spLocks noGrp="1"/>
          </p:cNvSpPr>
          <p:nvPr>
            <p:ph type="title"/>
          </p:nvPr>
        </p:nvSpPr>
        <p:spPr>
          <a:xfrm>
            <a:off x="457200" y="704088"/>
            <a:ext cx="8305800" cy="1143000"/>
          </a:xfrm>
        </p:spPr>
        <p:txBody>
          <a:bodyPr vert="horz" tIns="45720" bIns="0" anchor="b">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Date Placeholder 2"/>
          <p:cNvSpPr>
            <a:spLocks noGrp="1"/>
          </p:cNvSpPr>
          <p:nvPr>
            <p:ph type="dt" sz="half" idx="10"/>
          </p:nvPr>
        </p:nvSpPr>
        <p:spPr/>
        <p:txBody>
          <a:bodyPr/>
          <a:lstStyle/>
          <a:p>
            <a:fld id="{26BF9B5D-FA9B-490B-98D9-3336E95A35E2}" type="datetimeFigureOut">
              <a:rPr lang="es-ES" smtClean="0"/>
              <a:t>28/02/2023</a:t>
            </a:fld>
            <a:endParaRPr lang="es-ES"/>
          </a:p>
        </p:txBody>
      </p:sp>
      <p:sp>
        <p:nvSpPr>
          <p:cNvPr id="4" name="Footer Placeholder 3"/>
          <p:cNvSpPr>
            <a:spLocks noGrp="1"/>
          </p:cNvSpPr>
          <p:nvPr>
            <p:ph type="ftr" sz="quarter" idx="11"/>
          </p:nvPr>
        </p:nvSpPr>
        <p:spPr/>
        <p:txBody>
          <a:bodyPr/>
          <a:lstStyle/>
          <a:p>
            <a:endParaRPr lang="es-ES"/>
          </a:p>
        </p:txBody>
      </p:sp>
      <p:sp>
        <p:nvSpPr>
          <p:cNvPr id="5" name="Slide Number Placeholder 4"/>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BF9B5D-FA9B-490B-98D9-3336E95A35E2}" type="datetimeFigureOut">
              <a:rPr lang="es-ES" smtClean="0"/>
              <a:t>28/02/2023</a:t>
            </a:fld>
            <a:endParaRPr lang="es-ES"/>
          </a:p>
        </p:txBody>
      </p:sp>
      <p:sp>
        <p:nvSpPr>
          <p:cNvPr id="3" name="Footer Placeholder 2"/>
          <p:cNvSpPr>
            <a:spLocks noGrp="1"/>
          </p:cNvSpPr>
          <p:nvPr>
            <p:ph type="ftr" sz="quarter" idx="11"/>
          </p:nvPr>
        </p:nvSpPr>
        <p:spPr/>
        <p:txBody>
          <a:bodyPr/>
          <a:lstStyle/>
          <a:p>
            <a:endParaRPr lang="es-ES"/>
          </a:p>
        </p:txBody>
      </p:sp>
      <p:sp>
        <p:nvSpPr>
          <p:cNvPr id="4" name="Slide Number Placeholder 3"/>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itle 1"/>
          <p:cNvSpPr>
            <a:spLocks noGrp="1"/>
          </p:cNvSpPr>
          <p:nvPr>
            <p:ph type="title"/>
          </p:nvPr>
        </p:nvSpPr>
        <p:spPr>
          <a:xfrm>
            <a:off x="685800" y="514352"/>
            <a:ext cx="2743200" cy="1162050"/>
          </a:xfrm>
        </p:spPr>
        <p:txBody>
          <a:bodyPr lIns="0" anchor="b">
            <a:noAutofit/>
          </a:bodyPr>
          <a:lstStyle>
            <a:lvl1pPr algn="l" rtl="0">
              <a:spcBef>
                <a:spcPct val="0"/>
              </a:spcBef>
              <a:buNone/>
              <a:defRPr sz="2600" b="0">
                <a:ln>
                  <a:noFill/>
                </a:ln>
                <a:solidFill>
                  <a:schemeClr val="tx2"/>
                </a:solidFill>
                <a:effectLst/>
                <a:latin typeface="+mj-lt"/>
                <a:ea typeface="+mj-ea"/>
                <a:cs typeface="+mj-cs"/>
              </a:defRPr>
            </a:lvl1pPr>
          </a:lstStyle>
          <a:p>
            <a:r>
              <a:rPr kumimoji="0" lang="es-ES" smtClean="0"/>
              <a:t>Haga clic para modificar el estilo de título del patrón</a:t>
            </a:r>
            <a:endParaRPr kumimoji="0" lang="en-US"/>
          </a:p>
        </p:txBody>
      </p:sp>
      <p:sp>
        <p:nvSpPr>
          <p:cNvPr id="3" name="Text Placeholder 2"/>
          <p:cNvSpPr>
            <a:spLocks noGrp="1"/>
          </p:cNvSpPr>
          <p:nvPr>
            <p:ph type="body" idx="2"/>
          </p:nvPr>
        </p:nvSpPr>
        <p:spPr>
          <a:xfrm>
            <a:off x="685800" y="1676400"/>
            <a:ext cx="27432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eaLnBrk="1" latinLnBrk="0" hangingPunct="1"/>
            <a:r>
              <a:rPr kumimoji="0" lang="es-ES" smtClean="0"/>
              <a:t>Haga clic para modificar el estilo de texto del patrón</a:t>
            </a:r>
          </a:p>
        </p:txBody>
      </p:sp>
      <p:sp>
        <p:nvSpPr>
          <p:cNvPr id="4" name="Content Placeholder 3"/>
          <p:cNvSpPr>
            <a:spLocks noGrp="1"/>
          </p:cNvSpPr>
          <p:nvPr>
            <p:ph sz="half" idx="1"/>
          </p:nvPr>
        </p:nvSpPr>
        <p:spPr>
          <a:xfrm>
            <a:off x="3575050" y="1676400"/>
            <a:ext cx="5111750" cy="4572000"/>
          </a:xfrm>
        </p:spPr>
        <p:txBody>
          <a:bodyPr tIns="0"/>
          <a:lstStyle>
            <a:lvl1pPr>
              <a:defRPr sz="2800"/>
            </a:lvl1pPr>
            <a:lvl2pPr>
              <a:defRPr sz="2600"/>
            </a:lvl2pPr>
            <a:lvl3pPr>
              <a:defRPr sz="2400"/>
            </a:lvl3pPr>
            <a:lvl4pPr>
              <a:defRPr sz="2000"/>
            </a:lvl4pPr>
            <a:lvl5pPr>
              <a:defRPr sz="1800"/>
            </a:lvl5pPr>
          </a:lstStyle>
          <a:p>
            <a:pPr lvl="0" eaLnBrk="1" latinLnBrk="0" hangingPunct="1"/>
            <a:r>
              <a:rPr lang="es-ES" smtClean="0"/>
              <a:t>Haga clic para modificar el estilo de texto del patrón</a:t>
            </a:r>
          </a:p>
          <a:p>
            <a:pPr lvl="1" eaLnBrk="1" latinLnBrk="0" hangingPunct="1"/>
            <a:r>
              <a:rPr lang="es-ES" smtClean="0"/>
              <a:t>Segundo nivel</a:t>
            </a:r>
          </a:p>
          <a:p>
            <a:pPr lvl="2" eaLnBrk="1" latinLnBrk="0" hangingPunct="1"/>
            <a:r>
              <a:rPr lang="es-ES" smtClean="0"/>
              <a:t>Tercer nivel</a:t>
            </a:r>
          </a:p>
          <a:p>
            <a:pPr lvl="3" eaLnBrk="1" latinLnBrk="0" hangingPunct="1"/>
            <a:r>
              <a:rPr lang="es-ES" smtClean="0"/>
              <a:t>Cuarto nivel</a:t>
            </a:r>
          </a:p>
          <a:p>
            <a:pPr lvl="4" eaLnBrk="1" latinLnBrk="0" hangingPunct="1"/>
            <a:r>
              <a:rPr lang="es-ES" smtClean="0"/>
              <a:t>Quinto nivel</a:t>
            </a:r>
            <a:endParaRPr kumimoji="0" lang="en-US"/>
          </a:p>
        </p:txBody>
      </p:sp>
      <p:sp>
        <p:nvSpPr>
          <p:cNvPr id="5" name="Date Placeholder 4"/>
          <p:cNvSpPr>
            <a:spLocks noGrp="1"/>
          </p:cNvSpPr>
          <p:nvPr>
            <p:ph type="dt" sz="half" idx="10"/>
          </p:nvPr>
        </p:nvSpPr>
        <p:spPr/>
        <p:txBody>
          <a:bodyPr/>
          <a:lstStyle/>
          <a:p>
            <a:fld id="{26BF9B5D-FA9B-490B-98D9-3336E95A35E2}" type="datetimeFigureOut">
              <a:rPr lang="es-ES" smtClean="0"/>
              <a:t>28/02/2023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p:txBody>
          <a:bodyPr/>
          <a:lstStyle/>
          <a:p>
            <a:fld id="{2408E926-C96F-4651-A4F9-DACFDC34584E}" type="slidenum">
              <a:rPr lang="es-ES" smtClean="0"/>
              <a:t>‹Nº›</a:t>
            </a:fld>
            <a:endParaRPr lang="es-E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agen con título">
    <p:spTree>
      <p:nvGrpSpPr>
        <p:cNvPr id="1" name=""/>
        <p:cNvGrpSpPr/>
        <p:nvPr/>
      </p:nvGrpSpPr>
      <p:grpSpPr>
        <a:xfrm>
          <a:off x="0" y="0"/>
          <a:ext cx="0" cy="0"/>
          <a:chOff x="0" y="0"/>
          <a:chExt cx="0" cy="0"/>
        </a:xfrm>
      </p:grpSpPr>
      <p:sp>
        <p:nvSpPr>
          <p:cNvPr id="9" name="Snip and Round Single Corner Rectangle 8"/>
          <p:cNvSpPr/>
          <p:nvPr/>
        </p:nvSpPr>
        <p:spPr>
          <a:xfrm rot="420000" flipV="1">
            <a:off x="3165753" y="1108077"/>
            <a:ext cx="5257800" cy="4114800"/>
          </a:xfrm>
          <a:prstGeom prst="snipRoundRect">
            <a:avLst>
              <a:gd name="adj1" fmla="val 0"/>
              <a:gd name="adj2" fmla="val 3646"/>
            </a:avLst>
          </a:prstGeom>
          <a:solidFill>
            <a:srgbClr val="FFFFFF"/>
          </a:solidFill>
          <a:ln w="3175" cap="rnd" cmpd="sng" algn="ctr">
            <a:solidFill>
              <a:srgbClr val="C0C0C0"/>
            </a:solidFill>
            <a:prstDash val="solid"/>
          </a:ln>
          <a:effectLst>
            <a:outerShdw blurRad="63500" dist="38500" dir="7500000" sx="98500" sy="100080" kx="100000" algn="tl" rotWithShape="0">
              <a:srgbClr val="000000">
                <a:alpha val="25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12" name="Right Triangle 11"/>
          <p:cNvSpPr/>
          <p:nvPr/>
        </p:nvSpPr>
        <p:spPr>
          <a:xfrm rot="420000" flipV="1">
            <a:off x="8004134" y="5359769"/>
            <a:ext cx="155448" cy="155448"/>
          </a:xfrm>
          <a:prstGeom prst="rtTriangle">
            <a:avLst/>
          </a:prstGeom>
          <a:solidFill>
            <a:srgbClr val="FFFFFF"/>
          </a:solidFill>
          <a:ln w="12700" cap="flat" cmpd="sng" algn="ctr">
            <a:solidFill>
              <a:srgbClr val="FFFFFF"/>
            </a:solidFill>
            <a:prstDash val="solid"/>
            <a:bevel/>
          </a:ln>
          <a:effectLst>
            <a:outerShdw blurRad="19685" dist="6350" dir="12900000" algn="tl" rotWithShape="0">
              <a:srgbClr val="000000">
                <a:alpha val="47000"/>
              </a:srgbClr>
            </a:outerShdw>
          </a:effectLst>
        </p:spPr>
        <p:style>
          <a:lnRef idx="2">
            <a:schemeClr val="accent1"/>
          </a:lnRef>
          <a:fillRef idx="1">
            <a:schemeClr val="accent1"/>
          </a:fillRef>
          <a:effectRef idx="0">
            <a:schemeClr val="accent1"/>
          </a:effectRef>
          <a:fontRef idx="minor">
            <a:schemeClr val="lt1"/>
          </a:fontRef>
        </p:style>
        <p:txBody>
          <a:bodyPr rtlCol="0" anchor="ctr"/>
          <a:lstStyle/>
          <a:p>
            <a:pPr algn="ctr" eaLnBrk="1" latinLnBrk="0" hangingPunct="1"/>
            <a:endParaRPr kumimoji="0" lang="en-US"/>
          </a:p>
        </p:txBody>
      </p:sp>
      <p:sp>
        <p:nvSpPr>
          <p:cNvPr id="2" name="Title 1"/>
          <p:cNvSpPr>
            <a:spLocks noGrp="1"/>
          </p:cNvSpPr>
          <p:nvPr>
            <p:ph type="title"/>
          </p:nvPr>
        </p:nvSpPr>
        <p:spPr>
          <a:xfrm>
            <a:off x="609600" y="1176996"/>
            <a:ext cx="2212848" cy="1582621"/>
          </a:xfrm>
        </p:spPr>
        <p:txBody>
          <a:bodyPr vert="horz" lIns="45720" tIns="45720" rIns="45720" bIns="45720" anchor="b"/>
          <a:lstStyle>
            <a:lvl1pPr algn="l">
              <a:buNone/>
              <a:defRPr sz="2000" b="1">
                <a:solidFill>
                  <a:schemeClr val="tx2"/>
                </a:solidFill>
              </a:defRPr>
            </a:lvl1pPr>
          </a:lstStyle>
          <a:p>
            <a:r>
              <a:rPr kumimoji="0" lang="es-ES" smtClean="0"/>
              <a:t>Haga clic para modificar el estilo de título del patrón</a:t>
            </a:r>
            <a:endParaRPr kumimoji="0" lang="en-US"/>
          </a:p>
        </p:txBody>
      </p:sp>
      <p:sp>
        <p:nvSpPr>
          <p:cNvPr id="4" name="Text Placeholder 3"/>
          <p:cNvSpPr>
            <a:spLocks noGrp="1"/>
          </p:cNvSpPr>
          <p:nvPr>
            <p:ph type="body" sz="half" idx="2"/>
          </p:nvPr>
        </p:nvSpPr>
        <p:spPr>
          <a:xfrm>
            <a:off x="609600" y="2828785"/>
            <a:ext cx="2209800" cy="2179320"/>
          </a:xfrm>
        </p:spPr>
        <p:txBody>
          <a:bodyPr lIns="64008" rIns="45720" bIns="45720" anchor="t"/>
          <a:lstStyle>
            <a:lvl1pPr marL="0" indent="0" algn="l">
              <a:spcBef>
                <a:spcPts val="250"/>
              </a:spcBef>
              <a:buFontTx/>
              <a:buNone/>
              <a:defRPr sz="1300"/>
            </a:lvl1pPr>
            <a:lvl2pPr>
              <a:defRPr sz="1200"/>
            </a:lvl2pPr>
            <a:lvl3pPr>
              <a:defRPr sz="1000"/>
            </a:lvl3pPr>
            <a:lvl4pPr>
              <a:defRPr sz="900"/>
            </a:lvl4pPr>
            <a:lvl5pPr>
              <a:defRPr sz="900"/>
            </a:lvl5pPr>
          </a:lstStyle>
          <a:p>
            <a:pPr lvl="0" eaLnBrk="1" latinLnBrk="0" hangingPunct="1"/>
            <a:r>
              <a:rPr kumimoji="0" lang="es-ES" smtClean="0"/>
              <a:t>Haga clic para modificar el estilo de texto del patrón</a:t>
            </a:r>
          </a:p>
        </p:txBody>
      </p:sp>
      <p:sp>
        <p:nvSpPr>
          <p:cNvPr id="5" name="Date Placeholder 4"/>
          <p:cNvSpPr>
            <a:spLocks noGrp="1"/>
          </p:cNvSpPr>
          <p:nvPr>
            <p:ph type="dt" sz="half" idx="10"/>
          </p:nvPr>
        </p:nvSpPr>
        <p:spPr/>
        <p:txBody>
          <a:bodyPr/>
          <a:lstStyle/>
          <a:p>
            <a:fld id="{26BF9B5D-FA9B-490B-98D9-3336E95A35E2}" type="datetimeFigureOut">
              <a:rPr lang="es-ES" smtClean="0"/>
              <a:t>28/02/2023</a:t>
            </a:fld>
            <a:endParaRPr lang="es-ES"/>
          </a:p>
        </p:txBody>
      </p:sp>
      <p:sp>
        <p:nvSpPr>
          <p:cNvPr id="6" name="Footer Placeholder 5"/>
          <p:cNvSpPr>
            <a:spLocks noGrp="1"/>
          </p:cNvSpPr>
          <p:nvPr>
            <p:ph type="ftr" sz="quarter" idx="11"/>
          </p:nvPr>
        </p:nvSpPr>
        <p:spPr/>
        <p:txBody>
          <a:bodyPr/>
          <a:lstStyle/>
          <a:p>
            <a:endParaRPr lang="es-ES"/>
          </a:p>
        </p:txBody>
      </p:sp>
      <p:sp>
        <p:nvSpPr>
          <p:cNvPr id="7" name="Slide Number Placeholder 6"/>
          <p:cNvSpPr>
            <a:spLocks noGrp="1"/>
          </p:cNvSpPr>
          <p:nvPr>
            <p:ph type="sldNum" sz="quarter" idx="12"/>
          </p:nvPr>
        </p:nvSpPr>
        <p:spPr>
          <a:xfrm>
            <a:off x="8077200" y="6356350"/>
            <a:ext cx="609600" cy="365125"/>
          </a:xfrm>
        </p:spPr>
        <p:txBody>
          <a:bodyPr/>
          <a:lstStyle/>
          <a:p>
            <a:fld id="{2408E926-C96F-4651-A4F9-DACFDC34584E}" type="slidenum">
              <a:rPr lang="es-ES" smtClean="0"/>
              <a:t>‹Nº›</a:t>
            </a:fld>
            <a:endParaRPr lang="es-ES"/>
          </a:p>
        </p:txBody>
      </p:sp>
      <p:sp>
        <p:nvSpPr>
          <p:cNvPr id="3" name="Picture Placeholder 2"/>
          <p:cNvSpPr>
            <a:spLocks noGrp="1"/>
          </p:cNvSpPr>
          <p:nvPr>
            <p:ph type="pic" idx="1"/>
          </p:nvPr>
        </p:nvSpPr>
        <p:spPr>
          <a:xfrm rot="420000">
            <a:off x="3485793" y="1199517"/>
            <a:ext cx="4617720" cy="3931920"/>
          </a:xfrm>
          <a:prstGeom prst="rect">
            <a:avLst/>
          </a:prstGeom>
          <a:solidFill>
            <a:schemeClr val="bg2"/>
          </a:solidFill>
          <a:ln w="3000" cap="rnd">
            <a:solidFill>
              <a:srgbClr val="C0C0C0"/>
            </a:solidFill>
            <a:round/>
          </a:ln>
          <a:effectLst/>
        </p:spPr>
        <p:txBody>
          <a:bodyPr/>
          <a:lstStyle>
            <a:lvl1pPr marL="0" indent="0">
              <a:buNone/>
              <a:defRPr sz="3200"/>
            </a:lvl1pPr>
          </a:lstStyle>
          <a:p>
            <a:r>
              <a:rPr kumimoji="0" lang="es-ES" smtClean="0"/>
              <a:t>Haga clic en el icono para agregar una imagen</a:t>
            </a:r>
            <a:endParaRPr kumimoji="0" lang="en-US" dirty="0"/>
          </a:p>
        </p:txBody>
      </p:sp>
      <p:sp>
        <p:nvSpPr>
          <p:cNvPr id="10" name="Freeform 9"/>
          <p:cNvSpPr>
            <a:spLocks/>
          </p:cNvSpPr>
          <p:nvPr/>
        </p:nvSpPr>
        <p:spPr bwMode="auto">
          <a:xfrm flipV="1">
            <a:off x="-9525" y="5816600"/>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11" name="Freeform 10"/>
          <p:cNvSpPr>
            <a:spLocks/>
          </p:cNvSpPr>
          <p:nvPr/>
        </p:nvSpPr>
        <p:spPr bwMode="auto">
          <a:xfrm flipV="1">
            <a:off x="4381500" y="6219825"/>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1"/>
      </p:bgRef>
    </p:bg>
    <p:spTree>
      <p:nvGrpSpPr>
        <p:cNvPr id="1" name=""/>
        <p:cNvGrpSpPr/>
        <p:nvPr/>
      </p:nvGrpSpPr>
      <p:grpSpPr>
        <a:xfrm>
          <a:off x="0" y="0"/>
          <a:ext cx="0" cy="0"/>
          <a:chOff x="0" y="0"/>
          <a:chExt cx="0" cy="0"/>
        </a:xfrm>
      </p:grpSpPr>
      <p:sp>
        <p:nvSpPr>
          <p:cNvPr id="7" name="Freeform 6"/>
          <p:cNvSpPr>
            <a:spLocks/>
          </p:cNvSpPr>
          <p:nvPr/>
        </p:nvSpPr>
        <p:spPr bwMode="auto">
          <a:xfrm>
            <a:off x="-9525" y="-7144"/>
            <a:ext cx="9163050" cy="1041400"/>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8" name="Freeform 7"/>
          <p:cNvSpPr>
            <a:spLocks/>
          </p:cNvSpPr>
          <p:nvPr/>
        </p:nvSpPr>
        <p:spPr bwMode="auto">
          <a:xfrm>
            <a:off x="4381500" y="-7144"/>
            <a:ext cx="4762500" cy="638175"/>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vert="horz" wrap="square" lIns="91440" tIns="45720" rIns="91440" bIns="45720" anchor="t" compatLnSpc="1"/>
          <a:lstStyle/>
          <a:p>
            <a:pPr marL="0" algn="l" rtl="0" eaLnBrk="1" latinLnBrk="0" hangingPunct="1"/>
            <a:endParaRPr kumimoji="0" lang="en-US">
              <a:solidFill>
                <a:schemeClr val="tx1"/>
              </a:solidFill>
              <a:latin typeface="+mn-lt"/>
              <a:ea typeface="+mn-ea"/>
              <a:cs typeface="+mn-cs"/>
            </a:endParaRPr>
          </a:p>
        </p:txBody>
      </p:sp>
      <p:sp>
        <p:nvSpPr>
          <p:cNvPr id="9" name="Title Placeholder 8"/>
          <p:cNvSpPr>
            <a:spLocks noGrp="1"/>
          </p:cNvSpPr>
          <p:nvPr>
            <p:ph type="title"/>
          </p:nvPr>
        </p:nvSpPr>
        <p:spPr>
          <a:xfrm>
            <a:off x="457200" y="704088"/>
            <a:ext cx="8229600" cy="1143000"/>
          </a:xfrm>
          <a:prstGeom prst="rect">
            <a:avLst/>
          </a:prstGeom>
        </p:spPr>
        <p:txBody>
          <a:bodyPr vert="horz" lIns="0" rIns="0" bIns="0" anchor="b">
            <a:normAutofit/>
          </a:bodyPr>
          <a:lstStyle/>
          <a:p>
            <a:r>
              <a:rPr kumimoji="0" lang="es-ES" smtClean="0"/>
              <a:t>Haga clic para modificar el estilo de título del patrón</a:t>
            </a:r>
            <a:endParaRPr kumimoji="0" lang="en-US"/>
          </a:p>
        </p:txBody>
      </p:sp>
      <p:sp>
        <p:nvSpPr>
          <p:cNvPr id="30" name="Text Placeholder 29"/>
          <p:cNvSpPr>
            <a:spLocks noGrp="1"/>
          </p:cNvSpPr>
          <p:nvPr>
            <p:ph type="body" idx="1"/>
          </p:nvPr>
        </p:nvSpPr>
        <p:spPr>
          <a:xfrm>
            <a:off x="457200" y="1935480"/>
            <a:ext cx="8229600" cy="4389120"/>
          </a:xfrm>
          <a:prstGeom prst="rect">
            <a:avLst/>
          </a:prstGeom>
        </p:spPr>
        <p:txBody>
          <a:bodyPr vert="horz">
            <a:normAutofit/>
          </a:bodyPr>
          <a:lstStyle/>
          <a:p>
            <a:pPr lvl="0" eaLnBrk="1" latinLnBrk="0" hangingPunct="1"/>
            <a:r>
              <a:rPr kumimoji="0" lang="es-ES" smtClean="0"/>
              <a:t>Haga clic para modificar el estilo de texto del patrón</a:t>
            </a:r>
          </a:p>
          <a:p>
            <a:pPr lvl="1" eaLnBrk="1" latinLnBrk="0" hangingPunct="1"/>
            <a:r>
              <a:rPr kumimoji="0" lang="es-ES" smtClean="0"/>
              <a:t>Segundo nivel</a:t>
            </a:r>
          </a:p>
          <a:p>
            <a:pPr lvl="2" eaLnBrk="1" latinLnBrk="0" hangingPunct="1"/>
            <a:r>
              <a:rPr kumimoji="0" lang="es-ES" smtClean="0"/>
              <a:t>Tercer nivel</a:t>
            </a:r>
          </a:p>
          <a:p>
            <a:pPr lvl="3" eaLnBrk="1" latinLnBrk="0" hangingPunct="1"/>
            <a:r>
              <a:rPr kumimoji="0" lang="es-ES" smtClean="0"/>
              <a:t>Cuarto nivel</a:t>
            </a:r>
          </a:p>
          <a:p>
            <a:pPr lvl="4" eaLnBrk="1" latinLnBrk="0" hangingPunct="1"/>
            <a:r>
              <a:rPr kumimoji="0" lang="es-ES" smtClean="0"/>
              <a:t>Quinto nivel</a:t>
            </a:r>
            <a:endParaRPr kumimoji="0" lang="en-US"/>
          </a:p>
        </p:txBody>
      </p:sp>
      <p:sp>
        <p:nvSpPr>
          <p:cNvPr id="10" name="Date Placeholder 9"/>
          <p:cNvSpPr>
            <a:spLocks noGrp="1"/>
          </p:cNvSpPr>
          <p:nvPr>
            <p:ph type="dt" sz="half" idx="2"/>
          </p:nvPr>
        </p:nvSpPr>
        <p:spPr>
          <a:xfrm>
            <a:off x="457200" y="6356350"/>
            <a:ext cx="21336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fld id="{26BF9B5D-FA9B-490B-98D9-3336E95A35E2}" type="datetimeFigureOut">
              <a:rPr lang="es-ES" smtClean="0"/>
              <a:t>28/02/2023</a:t>
            </a:fld>
            <a:endParaRPr lang="es-ES"/>
          </a:p>
        </p:txBody>
      </p:sp>
      <p:sp>
        <p:nvSpPr>
          <p:cNvPr id="22" name="Footer Placeholder 21"/>
          <p:cNvSpPr>
            <a:spLocks noGrp="1"/>
          </p:cNvSpPr>
          <p:nvPr>
            <p:ph type="ftr" sz="quarter" idx="3"/>
          </p:nvPr>
        </p:nvSpPr>
        <p:spPr>
          <a:xfrm>
            <a:off x="2667000" y="6356350"/>
            <a:ext cx="3352800" cy="365125"/>
          </a:xfrm>
          <a:prstGeom prst="rect">
            <a:avLst/>
          </a:prstGeom>
        </p:spPr>
        <p:txBody>
          <a:bodyPr vert="horz" lIns="0" tIns="0" rIns="0" bIns="0" anchor="b"/>
          <a:lstStyle>
            <a:lvl1pPr algn="l" eaLnBrk="1" latinLnBrk="0" hangingPunct="1">
              <a:defRPr kumimoji="0" sz="1200">
                <a:solidFill>
                  <a:schemeClr val="tx2">
                    <a:shade val="90000"/>
                  </a:schemeClr>
                </a:solidFill>
              </a:defRPr>
            </a:lvl1pPr>
          </a:lstStyle>
          <a:p>
            <a:endParaRPr lang="es-ES"/>
          </a:p>
        </p:txBody>
      </p:sp>
      <p:sp>
        <p:nvSpPr>
          <p:cNvPr id="18" name="Slide Number Placeholder 17"/>
          <p:cNvSpPr>
            <a:spLocks noGrp="1"/>
          </p:cNvSpPr>
          <p:nvPr>
            <p:ph type="sldNum" sz="quarter" idx="4"/>
          </p:nvPr>
        </p:nvSpPr>
        <p:spPr>
          <a:xfrm>
            <a:off x="7924800" y="6356350"/>
            <a:ext cx="762000" cy="365125"/>
          </a:xfrm>
          <a:prstGeom prst="rect">
            <a:avLst/>
          </a:prstGeom>
        </p:spPr>
        <p:txBody>
          <a:bodyPr vert="horz" lIns="0" tIns="0" rIns="0" bIns="0" anchor="b"/>
          <a:lstStyle>
            <a:lvl1pPr algn="r" eaLnBrk="1" latinLnBrk="0" hangingPunct="1">
              <a:defRPr kumimoji="0" sz="1200">
                <a:solidFill>
                  <a:schemeClr val="tx2">
                    <a:shade val="90000"/>
                  </a:schemeClr>
                </a:solidFill>
              </a:defRPr>
            </a:lvl1pPr>
          </a:lstStyle>
          <a:p>
            <a:fld id="{2408E926-C96F-4651-A4F9-DACFDC34584E}" type="slidenum">
              <a:rPr lang="es-ES" smtClean="0"/>
              <a:t>‹Nº›</a:t>
            </a:fld>
            <a:endParaRPr lang="es-ES"/>
          </a:p>
        </p:txBody>
      </p:sp>
      <p:grpSp>
        <p:nvGrpSpPr>
          <p:cNvPr id="2" name="Group 1"/>
          <p:cNvGrpSpPr/>
          <p:nvPr/>
        </p:nvGrpSpPr>
        <p:grpSpPr>
          <a:xfrm>
            <a:off x="-19017" y="202408"/>
            <a:ext cx="9180548" cy="649224"/>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vert="horz" wrap="square" lIns="91440" tIns="45720" rIns="91440" bIns="45720" anchor="t" compatLnSpc="1"/>
            <a:lstStyle/>
            <a:p>
              <a:endParaRPr kumimoji="0" lang="en-US"/>
            </a:p>
          </p:txBody>
        </p:sp>
      </p:gr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l" rtl="0" eaLnBrk="1" latinLnBrk="0" hangingPunct="1">
        <a:spcBef>
          <a:spcPct val="0"/>
        </a:spcBef>
        <a:buNone/>
        <a:defRPr kumimoji="0" sz="5000" b="0" kern="1200">
          <a:ln>
            <a:noFill/>
          </a:ln>
          <a:solidFill>
            <a:schemeClr val="tx2"/>
          </a:solidFill>
          <a:effectLst/>
          <a:latin typeface="+mj-lt"/>
          <a:ea typeface="+mj-ea"/>
          <a:cs typeface="+mj-cs"/>
        </a:defRPr>
      </a:lvl1pPr>
    </p:titleStyle>
    <p:bodyStyle>
      <a:lvl1pPr marL="274320" indent="-274320" algn="l" rtl="0" eaLnBrk="1" latinLnBrk="0" hangingPunct="1">
        <a:spcBef>
          <a:spcPct val="20000"/>
        </a:spcBef>
        <a:buClr>
          <a:schemeClr val="accent3"/>
        </a:buClr>
        <a:buSzPct val="95000"/>
        <a:buFont typeface="Wingdings 2"/>
        <a:buChar char=""/>
        <a:defRPr kumimoji="0" sz="2600" kern="1200">
          <a:solidFill>
            <a:schemeClr val="tx1"/>
          </a:solidFill>
          <a:latin typeface="+mn-lt"/>
          <a:ea typeface="+mn-ea"/>
          <a:cs typeface="+mn-cs"/>
        </a:defRPr>
      </a:lvl1pPr>
      <a:lvl2pPr marL="640080" indent="-246888" algn="l" rtl="0" eaLnBrk="1" latinLnBrk="0" hangingPunct="1">
        <a:spcBef>
          <a:spcPct val="20000"/>
        </a:spcBef>
        <a:buClr>
          <a:schemeClr val="accent1"/>
        </a:buClr>
        <a:buSzPct val="85000"/>
        <a:buFont typeface="Wingdings 2"/>
        <a:buChar char=""/>
        <a:defRPr kumimoji="0" sz="2400" kern="1200">
          <a:solidFill>
            <a:schemeClr val="tx1"/>
          </a:solidFill>
          <a:latin typeface="+mn-lt"/>
          <a:ea typeface="+mn-ea"/>
          <a:cs typeface="+mn-cs"/>
        </a:defRPr>
      </a:lvl2pPr>
      <a:lvl3pPr marL="914400" indent="-246888" algn="l" rtl="0" eaLnBrk="1" latinLnBrk="0" hangingPunct="1">
        <a:spcBef>
          <a:spcPct val="20000"/>
        </a:spcBef>
        <a:buClr>
          <a:schemeClr val="accent2"/>
        </a:buClr>
        <a:buSzPct val="70000"/>
        <a:buFont typeface="Wingdings 2"/>
        <a:buChar char=""/>
        <a:defRPr kumimoji="0" sz="2100" kern="1200">
          <a:solidFill>
            <a:schemeClr val="tx1"/>
          </a:solidFill>
          <a:latin typeface="+mn-lt"/>
          <a:ea typeface="+mn-ea"/>
          <a:cs typeface="+mn-cs"/>
        </a:defRPr>
      </a:lvl3pPr>
      <a:lvl4pPr marL="1188720" indent="-210312" algn="l" rtl="0" eaLnBrk="1" latinLnBrk="0" hangingPunct="1">
        <a:spcBef>
          <a:spcPct val="20000"/>
        </a:spcBef>
        <a:buClr>
          <a:schemeClr val="accent3"/>
        </a:buClr>
        <a:buSzPct val="65000"/>
        <a:buFont typeface="Wingdings 2"/>
        <a:buChar char=""/>
        <a:defRPr kumimoji="0" sz="2000" kern="1200">
          <a:solidFill>
            <a:schemeClr val="tx1"/>
          </a:solidFill>
          <a:latin typeface="+mn-lt"/>
          <a:ea typeface="+mn-ea"/>
          <a:cs typeface="+mn-cs"/>
        </a:defRPr>
      </a:lvl4pPr>
      <a:lvl5pPr marL="1463040" indent="-210312" algn="l" rtl="0" eaLnBrk="1" latinLnBrk="0" hangingPunct="1">
        <a:spcBef>
          <a:spcPct val="20000"/>
        </a:spcBef>
        <a:buClr>
          <a:schemeClr val="accent4"/>
        </a:buClr>
        <a:buSzPct val="65000"/>
        <a:buFont typeface="Wingdings 2"/>
        <a:buChar char=""/>
        <a:defRPr kumimoji="0" sz="2000" kern="1200">
          <a:solidFill>
            <a:schemeClr val="tx1"/>
          </a:solidFill>
          <a:latin typeface="+mn-lt"/>
          <a:ea typeface="+mn-ea"/>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40.jpeg"/><Relationship Id="rId5" Type="http://schemas.openxmlformats.org/officeDocument/2006/relationships/image" Target="../media/image39.jpeg"/><Relationship Id="rId4" Type="http://schemas.openxmlformats.org/officeDocument/2006/relationships/image" Target="../media/image38.jpeg"/></Relationships>
</file>

<file path=ppt/slides/_rels/slide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43.jpeg"/></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jpeg"/><Relationship Id="rId4" Type="http://schemas.openxmlformats.org/officeDocument/2006/relationships/image" Target="../media/image44.jpeg"/></Relationships>
</file>

<file path=ppt/slides/_rels/slide1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0.jpeg"/></Relationships>
</file>

<file path=ppt/slides/_rels/slide1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19.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jpeg"/></Relationships>
</file>

<file path=ppt/slides/_rels/slide2.xml.rels><?xml version="1.0" encoding="UTF-8" standalone="yes"?>
<Relationships xmlns="http://schemas.openxmlformats.org/package/2006/relationships"><Relationship Id="rId3" Type="http://schemas.openxmlformats.org/officeDocument/2006/relationships/image" Target="../media/image5.jpeg"/><Relationship Id="rId7" Type="http://schemas.openxmlformats.org/officeDocument/2006/relationships/image" Target="../media/image9.png"/><Relationship Id="rId2" Type="http://schemas.openxmlformats.org/officeDocument/2006/relationships/image" Target="../media/image4.jpeg"/><Relationship Id="rId1" Type="http://schemas.openxmlformats.org/officeDocument/2006/relationships/slideLayout" Target="../slideLayouts/slideLayout2.xml"/><Relationship Id="rId6" Type="http://schemas.openxmlformats.org/officeDocument/2006/relationships/image" Target="../media/image8.jpeg"/><Relationship Id="rId5" Type="http://schemas.openxmlformats.org/officeDocument/2006/relationships/image" Target="../media/image7.jpe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6.jpg"/></Relationships>
</file>

<file path=ppt/slides/_rels/slide21.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58.jpeg"/></Relationships>
</file>

<file path=ppt/slides/_rels/slide22.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61.jpeg"/></Relationships>
</file>

<file path=ppt/slides/_rels/slide2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65.jpeg"/><Relationship Id="rId5" Type="http://schemas.openxmlformats.org/officeDocument/2006/relationships/image" Target="../media/image64.jpeg"/><Relationship Id="rId4" Type="http://schemas.openxmlformats.org/officeDocument/2006/relationships/image" Target="../media/image63.jpeg"/></Relationships>
</file>

<file path=ppt/slides/_rels/slide24.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image" Target="../media/image66.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69.jpeg"/><Relationship Id="rId4" Type="http://schemas.openxmlformats.org/officeDocument/2006/relationships/image" Target="../media/image68.jpeg"/></Relationships>
</file>

<file path=ppt/slides/_rels/slide2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71.jpeg"/><Relationship Id="rId7" Type="http://schemas.openxmlformats.org/officeDocument/2006/relationships/image" Target="../media/image9.png"/><Relationship Id="rId2" Type="http://schemas.openxmlformats.org/officeDocument/2006/relationships/image" Target="../media/image70.jpeg"/><Relationship Id="rId1" Type="http://schemas.openxmlformats.org/officeDocument/2006/relationships/slideLayout" Target="../slideLayouts/slideLayout2.xml"/><Relationship Id="rId6" Type="http://schemas.openxmlformats.org/officeDocument/2006/relationships/image" Target="../media/image74.jpeg"/><Relationship Id="rId5" Type="http://schemas.openxmlformats.org/officeDocument/2006/relationships/image" Target="../media/image73.jpeg"/><Relationship Id="rId4" Type="http://schemas.openxmlformats.org/officeDocument/2006/relationships/image" Target="../media/image72.jpeg"/></Relationships>
</file>

<file path=ppt/slides/_rels/slide27.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2.xml"/><Relationship Id="rId6" Type="http://schemas.openxmlformats.org/officeDocument/2006/relationships/image" Target="../media/image79.jpeg"/><Relationship Id="rId5" Type="http://schemas.openxmlformats.org/officeDocument/2006/relationships/image" Target="../media/image78.jpeg"/><Relationship Id="rId10" Type="http://schemas.openxmlformats.org/officeDocument/2006/relationships/image" Target="../media/image9.png"/><Relationship Id="rId4" Type="http://schemas.openxmlformats.org/officeDocument/2006/relationships/image" Target="../media/image77.jpeg"/><Relationship Id="rId9" Type="http://schemas.openxmlformats.org/officeDocument/2006/relationships/image" Target="../media/image82.jpeg"/></Relationships>
</file>

<file path=ppt/slides/_rels/slide28.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84.jpeg"/><Relationship Id="rId7" Type="http://schemas.openxmlformats.org/officeDocument/2006/relationships/image" Target="../media/image88.jpeg"/><Relationship Id="rId2" Type="http://schemas.openxmlformats.org/officeDocument/2006/relationships/image" Target="../media/image83.jpeg"/><Relationship Id="rId1" Type="http://schemas.openxmlformats.org/officeDocument/2006/relationships/slideLayout" Target="../slideLayouts/slideLayout2.xml"/><Relationship Id="rId6" Type="http://schemas.openxmlformats.org/officeDocument/2006/relationships/image" Target="../media/image87.jpeg"/><Relationship Id="rId5" Type="http://schemas.openxmlformats.org/officeDocument/2006/relationships/image" Target="../media/image86.jpeg"/><Relationship Id="rId4" Type="http://schemas.openxmlformats.org/officeDocument/2006/relationships/image" Target="../media/image85.jpeg"/></Relationships>
</file>

<file path=ppt/slides/_rels/slide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0.jpeg"/><Relationship Id="rId7" Type="http://schemas.openxmlformats.org/officeDocument/2006/relationships/image" Target="../media/image94.jpeg"/><Relationship Id="rId2" Type="http://schemas.openxmlformats.org/officeDocument/2006/relationships/image" Target="../media/image89.jpeg"/><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31.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96.jpeg"/><Relationship Id="rId7" Type="http://schemas.openxmlformats.org/officeDocument/2006/relationships/image" Target="../media/image100.jpeg"/><Relationship Id="rId2" Type="http://schemas.openxmlformats.org/officeDocument/2006/relationships/image" Target="../media/image95.jpeg"/><Relationship Id="rId1" Type="http://schemas.openxmlformats.org/officeDocument/2006/relationships/slideLayout" Target="../slideLayouts/slideLayout2.xml"/><Relationship Id="rId6" Type="http://schemas.openxmlformats.org/officeDocument/2006/relationships/image" Target="../media/image99.jpeg"/><Relationship Id="rId5" Type="http://schemas.openxmlformats.org/officeDocument/2006/relationships/image" Target="../media/image98.jpeg"/><Relationship Id="rId4" Type="http://schemas.openxmlformats.org/officeDocument/2006/relationships/image" Target="../media/image97.jpeg"/></Relationships>
</file>

<file path=ppt/slides/_rels/slide32.xml.rels><?xml version="1.0" encoding="UTF-8" standalone="yes"?>
<Relationships xmlns="http://schemas.openxmlformats.org/package/2006/relationships"><Relationship Id="rId3" Type="http://schemas.openxmlformats.org/officeDocument/2006/relationships/image" Target="../media/image102.jpeg"/><Relationship Id="rId2" Type="http://schemas.openxmlformats.org/officeDocument/2006/relationships/image" Target="../media/image101.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04.jpeg"/><Relationship Id="rId4" Type="http://schemas.openxmlformats.org/officeDocument/2006/relationships/image" Target="../media/image103.jpeg"/></Relationships>
</file>

<file path=ppt/slides/_rels/slide33.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07.jpeg"/><Relationship Id="rId4" Type="http://schemas.openxmlformats.org/officeDocument/2006/relationships/image" Target="../media/image106.jpeg"/></Relationships>
</file>

<file path=ppt/slides/_rels/slide34.xml.rels><?xml version="1.0" encoding="UTF-8" standalone="yes"?>
<Relationships xmlns="http://schemas.openxmlformats.org/package/2006/relationships"><Relationship Id="rId3" Type="http://schemas.openxmlformats.org/officeDocument/2006/relationships/image" Target="../media/image109.jpeg"/><Relationship Id="rId7" Type="http://schemas.openxmlformats.org/officeDocument/2006/relationships/image" Target="../media/image112.jpeg"/><Relationship Id="rId2" Type="http://schemas.openxmlformats.org/officeDocument/2006/relationships/image" Target="../media/image10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11.jpeg"/><Relationship Id="rId4" Type="http://schemas.openxmlformats.org/officeDocument/2006/relationships/image" Target="../media/image110.jpeg"/></Relationships>
</file>

<file path=ppt/slides/_rels/slide35.xml.rels><?xml version="1.0" encoding="UTF-8" standalone="yes"?>
<Relationships xmlns="http://schemas.openxmlformats.org/package/2006/relationships"><Relationship Id="rId3" Type="http://schemas.openxmlformats.org/officeDocument/2006/relationships/image" Target="../media/image113.pn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14.png"/></Relationships>
</file>

<file path=ppt/slides/_rels/slide36.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image" Target="../media/image115.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17.jpeg"/></Relationships>
</file>

<file path=ppt/slides/_rels/slide37.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121.jpeg"/><Relationship Id="rId4" Type="http://schemas.openxmlformats.org/officeDocument/2006/relationships/image" Target="../media/image120.jpeg"/></Relationships>
</file>

<file path=ppt/slides/_rels/slide38.xml.rels><?xml version="1.0" encoding="UTF-8" standalone="yes"?>
<Relationships xmlns="http://schemas.openxmlformats.org/package/2006/relationships"><Relationship Id="rId3" Type="http://schemas.openxmlformats.org/officeDocument/2006/relationships/image" Target="../media/image123.jpeg"/><Relationship Id="rId2" Type="http://schemas.openxmlformats.org/officeDocument/2006/relationships/image" Target="../media/image122.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39.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5.jpeg"/></Relationships>
</file>

<file path=ppt/slides/_rels/slide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2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27.jpeg"/></Relationships>
</file>

<file path=ppt/slides/_rels/slide4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28.jpe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30.jpeg"/></Relationships>
</file>

<file path=ppt/slides/_rels/slide43.xml.rels><?xml version="1.0" encoding="UTF-8" standalone="yes"?>
<Relationships xmlns="http://schemas.openxmlformats.org/package/2006/relationships"><Relationship Id="rId3" Type="http://schemas.openxmlformats.org/officeDocument/2006/relationships/image" Target="../media/image132.jpeg"/><Relationship Id="rId2" Type="http://schemas.openxmlformats.org/officeDocument/2006/relationships/image" Target="../media/image131.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33.jpeg"/></Relationships>
</file>

<file path=ppt/slides/_rels/slide44.xml.rels><?xml version="1.0" encoding="UTF-8" standalone="yes"?>
<Relationships xmlns="http://schemas.openxmlformats.org/package/2006/relationships"><Relationship Id="rId3" Type="http://schemas.openxmlformats.org/officeDocument/2006/relationships/image" Target="../media/image135.jpeg"/><Relationship Id="rId2" Type="http://schemas.openxmlformats.org/officeDocument/2006/relationships/image" Target="../media/image134.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45.xml.rels><?xml version="1.0" encoding="UTF-8" standalone="yes"?>
<Relationships xmlns="http://schemas.openxmlformats.org/package/2006/relationships"><Relationship Id="rId8" Type="http://schemas.openxmlformats.org/officeDocument/2006/relationships/image" Target="../media/image141.jpeg"/><Relationship Id="rId3" Type="http://schemas.openxmlformats.org/officeDocument/2006/relationships/image" Target="../media/image137.jpeg"/><Relationship Id="rId7" Type="http://schemas.openxmlformats.org/officeDocument/2006/relationships/image" Target="../media/image140.jpeg"/><Relationship Id="rId2" Type="http://schemas.openxmlformats.org/officeDocument/2006/relationships/image" Target="../media/image136.jpeg"/><Relationship Id="rId1" Type="http://schemas.openxmlformats.org/officeDocument/2006/relationships/slideLayout" Target="../slideLayouts/slideLayout2.xml"/><Relationship Id="rId6" Type="http://schemas.openxmlformats.org/officeDocument/2006/relationships/image" Target="../media/image139.jpeg"/><Relationship Id="rId5" Type="http://schemas.openxmlformats.org/officeDocument/2006/relationships/image" Target="../media/image138.jpeg"/><Relationship Id="rId4" Type="http://schemas.openxmlformats.org/officeDocument/2006/relationships/image" Target="../media/image9.png"/></Relationships>
</file>

<file path=ppt/slides/_rels/slide4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44.jpeg"/><Relationship Id="rId4" Type="http://schemas.openxmlformats.org/officeDocument/2006/relationships/image" Target="../media/image143.jpeg"/></Relationships>
</file>

<file path=ppt/slides/_rels/slide47.xml.rels><?xml version="1.0" encoding="UTF-8" standalone="yes"?>
<Relationships xmlns="http://schemas.openxmlformats.org/package/2006/relationships"><Relationship Id="rId3" Type="http://schemas.openxmlformats.org/officeDocument/2006/relationships/image" Target="../media/image146.jpeg"/><Relationship Id="rId2" Type="http://schemas.openxmlformats.org/officeDocument/2006/relationships/image" Target="../media/image145.jp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47.jpeg"/></Relationships>
</file>

<file path=ppt/slides/_rels/slide48.xml.rels><?xml version="1.0" encoding="UTF-8" standalone="yes"?>
<Relationships xmlns="http://schemas.openxmlformats.org/package/2006/relationships"><Relationship Id="rId3" Type="http://schemas.openxmlformats.org/officeDocument/2006/relationships/image" Target="../media/image149.jpeg"/><Relationship Id="rId2" Type="http://schemas.openxmlformats.org/officeDocument/2006/relationships/image" Target="../media/image148.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50.jpeg"/></Relationships>
</file>

<file path=ppt/slides/_rels/slide4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151.jpe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53.jpeg"/><Relationship Id="rId4" Type="http://schemas.openxmlformats.org/officeDocument/2006/relationships/image" Target="../media/image152.jpeg"/></Relationships>
</file>

<file path=ppt/slides/_rels/slide51.xml.rels><?xml version="1.0" encoding="UTF-8" standalone="yes"?>
<Relationships xmlns="http://schemas.openxmlformats.org/package/2006/relationships"><Relationship Id="rId3" Type="http://schemas.openxmlformats.org/officeDocument/2006/relationships/image" Target="../media/image154.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5.jpeg"/></Relationships>
</file>

<file path=ppt/slides/_rels/slide52.xml.rels><?xml version="1.0" encoding="UTF-8" standalone="yes"?>
<Relationships xmlns="http://schemas.openxmlformats.org/package/2006/relationships"><Relationship Id="rId3" Type="http://schemas.openxmlformats.org/officeDocument/2006/relationships/image" Target="../media/image156.jpeg"/><Relationship Id="rId2" Type="http://schemas.openxmlformats.org/officeDocument/2006/relationships/image" Target="../media/image9.png"/><Relationship Id="rId1" Type="http://schemas.openxmlformats.org/officeDocument/2006/relationships/slideLayout" Target="../slideLayouts/slideLayout2.xml"/><Relationship Id="rId4" Type="http://schemas.openxmlformats.org/officeDocument/2006/relationships/image" Target="../media/image157.jpeg"/></Relationships>
</file>

<file path=ppt/slides/_rels/slide53.xml.rels><?xml version="1.0" encoding="UTF-8" standalone="yes"?>
<Relationships xmlns="http://schemas.openxmlformats.org/package/2006/relationships"><Relationship Id="rId3" Type="http://schemas.openxmlformats.org/officeDocument/2006/relationships/image" Target="../media/image159.jpeg"/><Relationship Id="rId2" Type="http://schemas.openxmlformats.org/officeDocument/2006/relationships/image" Target="../media/image158.jpeg"/><Relationship Id="rId1" Type="http://schemas.openxmlformats.org/officeDocument/2006/relationships/slideLayout" Target="../slideLayouts/slideLayout2.xml"/><Relationship Id="rId6" Type="http://schemas.openxmlformats.org/officeDocument/2006/relationships/image" Target="../media/image161.jpeg"/><Relationship Id="rId5" Type="http://schemas.openxmlformats.org/officeDocument/2006/relationships/image" Target="../media/image160.jpeg"/><Relationship Id="rId4" Type="http://schemas.openxmlformats.org/officeDocument/2006/relationships/image" Target="../media/image9.png"/></Relationships>
</file>

<file path=ppt/slides/_rels/slide54.xml.rels><?xml version="1.0" encoding="UTF-8" standalone="yes"?>
<Relationships xmlns="http://schemas.openxmlformats.org/package/2006/relationships"><Relationship Id="rId3" Type="http://schemas.openxmlformats.org/officeDocument/2006/relationships/image" Target="../media/image163.jpeg"/><Relationship Id="rId2" Type="http://schemas.openxmlformats.org/officeDocument/2006/relationships/image" Target="../media/image162.jpe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164.jpeg"/></Relationships>
</file>

<file path=ppt/slides/_rels/slide5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7.jpeg"/><Relationship Id="rId1" Type="http://schemas.openxmlformats.org/officeDocument/2006/relationships/slideLayout" Target="../slideLayouts/slideLayout2.xml"/><Relationship Id="rId6" Type="http://schemas.openxmlformats.org/officeDocument/2006/relationships/image" Target="../media/image167.jpeg"/><Relationship Id="rId5" Type="http://schemas.openxmlformats.org/officeDocument/2006/relationships/image" Target="../media/image166.jpeg"/><Relationship Id="rId4" Type="http://schemas.openxmlformats.org/officeDocument/2006/relationships/image" Target="../media/image165.jpeg"/></Relationships>
</file>

<file path=ppt/slides/_rels/slide56.xml.rels><?xml version="1.0" encoding="UTF-8" standalone="yes"?>
<Relationships xmlns="http://schemas.openxmlformats.org/package/2006/relationships"><Relationship Id="rId3" Type="http://schemas.openxmlformats.org/officeDocument/2006/relationships/image" Target="../media/image169.jpeg"/><Relationship Id="rId2" Type="http://schemas.openxmlformats.org/officeDocument/2006/relationships/image" Target="../media/image168.jpeg"/><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5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70.png"/><Relationship Id="rId5" Type="http://schemas.openxmlformats.org/officeDocument/2006/relationships/image" Target="../media/image3.png"/><Relationship Id="rId4" Type="http://schemas.microsoft.com/office/2007/relationships/hdphoto" Target="../media/hdphoto1.wdp"/></Relationships>
</file>

<file path=ppt/slides/_rels/slide6.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jpeg"/><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10" Type="http://schemas.openxmlformats.org/officeDocument/2006/relationships/image" Target="../media/image9.png"/><Relationship Id="rId4" Type="http://schemas.openxmlformats.org/officeDocument/2006/relationships/image" Target="../media/image12.jpeg"/><Relationship Id="rId9" Type="http://schemas.openxmlformats.org/officeDocument/2006/relationships/image" Target="../media/image17.jpeg"/></Relationships>
</file>

<file path=ppt/slides/_rels/slide7.xml.rels><?xml version="1.0" encoding="UTF-8" standalone="yes"?>
<Relationships xmlns="http://schemas.openxmlformats.org/package/2006/relationships"><Relationship Id="rId8" Type="http://schemas.openxmlformats.org/officeDocument/2006/relationships/image" Target="../media/image23.jpeg"/><Relationship Id="rId3" Type="http://schemas.openxmlformats.org/officeDocument/2006/relationships/image" Target="../media/image19.jpeg"/><Relationship Id="rId7" Type="http://schemas.openxmlformats.org/officeDocument/2006/relationships/image" Target="../media/image22.jpeg"/><Relationship Id="rId2" Type="http://schemas.openxmlformats.org/officeDocument/2006/relationships/image" Target="../media/image18.jpeg"/><Relationship Id="rId1" Type="http://schemas.openxmlformats.org/officeDocument/2006/relationships/slideLayout" Target="../slideLayouts/slideLayout2.xml"/><Relationship Id="rId6" Type="http://schemas.openxmlformats.org/officeDocument/2006/relationships/image" Target="../media/image9.png"/><Relationship Id="rId5" Type="http://schemas.openxmlformats.org/officeDocument/2006/relationships/image" Target="../media/image21.jpeg"/><Relationship Id="rId10" Type="http://schemas.openxmlformats.org/officeDocument/2006/relationships/image" Target="../media/image25.jpeg"/><Relationship Id="rId4" Type="http://schemas.openxmlformats.org/officeDocument/2006/relationships/image" Target="../media/image20.jpeg"/><Relationship Id="rId9" Type="http://schemas.openxmlformats.org/officeDocument/2006/relationships/image" Target="../media/image24.jpeg"/></Relationships>
</file>

<file path=ppt/slides/_rels/slide8.xml.rels><?xml version="1.0" encoding="UTF-8" standalone="yes"?>
<Relationships xmlns="http://schemas.openxmlformats.org/package/2006/relationships"><Relationship Id="rId3" Type="http://schemas.openxmlformats.org/officeDocument/2006/relationships/image" Target="../media/image27.jpeg"/><Relationship Id="rId7" Type="http://schemas.openxmlformats.org/officeDocument/2006/relationships/image" Target="../media/image9.png"/><Relationship Id="rId2"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32.jpeg"/><Relationship Id="rId7" Type="http://schemas.openxmlformats.org/officeDocument/2006/relationships/image" Target="../media/image36.jpeg"/><Relationship Id="rId2" Type="http://schemas.openxmlformats.org/officeDocument/2006/relationships/image" Target="../media/image31.jpeg"/><Relationship Id="rId1" Type="http://schemas.openxmlformats.org/officeDocument/2006/relationships/slideLayout" Target="../slideLayouts/slideLayout2.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33.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9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2" name="11 Imagen"/>
          <p:cNvPicPr>
            <a:picLocks noChangeAspect="1"/>
          </p:cNvPicPr>
          <p:nvPr/>
        </p:nvPicPr>
        <p:blipFill>
          <a:blip r:embed="rId2">
            <a:extLst>
              <a:ext uri="{BEBA8EAE-BF5A-486C-A8C5-ECC9F3942E4B}">
                <a14:imgProps xmlns:a14="http://schemas.microsoft.com/office/drawing/2010/main">
                  <a14:imgLayer r:embed="rId3">
                    <a14:imgEffect>
                      <a14:saturation sat="200000"/>
                    </a14:imgEffect>
                  </a14:imgLayer>
                </a14:imgProps>
              </a:ext>
              <a:ext uri="{28A0092B-C50C-407E-A947-70E740481C1C}">
                <a14:useLocalDpi xmlns:a14="http://schemas.microsoft.com/office/drawing/2010/main" val="0"/>
              </a:ext>
            </a:extLst>
          </a:blip>
          <a:stretch>
            <a:fillRect/>
          </a:stretch>
        </p:blipFill>
        <p:spPr>
          <a:xfrm>
            <a:off x="611560" y="980728"/>
            <a:ext cx="7968885" cy="5976664"/>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16" name="1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883646" y="836712"/>
            <a:ext cx="3697626" cy="4471358"/>
          </a:xfrm>
          <a:prstGeom prst="rect">
            <a:avLst/>
          </a:prstGeom>
        </p:spPr>
      </p:pic>
      <p:sp>
        <p:nvSpPr>
          <p:cNvPr id="17" name="16 Rectángulo"/>
          <p:cNvSpPr/>
          <p:nvPr/>
        </p:nvSpPr>
        <p:spPr>
          <a:xfrm>
            <a:off x="319490" y="5373216"/>
            <a:ext cx="8823081" cy="1077218"/>
          </a:xfrm>
          <a:prstGeom prst="rect">
            <a:avLst/>
          </a:prstGeom>
          <a:noFill/>
          <a:ln>
            <a:noFill/>
          </a:ln>
          <a:effectLst/>
          <a:scene3d>
            <a:camera prst="obliqueBottomRight"/>
            <a:lightRig rig="contrasting" dir="t">
              <a:rot lat="0" lon="0" rev="7800000"/>
            </a:lightRig>
          </a:scene3d>
          <a:sp3d>
            <a:bevelT w="139700" h="139700"/>
          </a:sp3d>
        </p:spPr>
        <p:txBody>
          <a:bodyPr wrap="square" lIns="91440" tIns="45720" rIns="91440" bIns="45720">
            <a:spAutoFit/>
          </a:bodyPr>
          <a:lstStyle/>
          <a:p>
            <a:pPr algn="ctr"/>
            <a:r>
              <a:rPr lang="es-ES" sz="3200" b="1" dirty="0" smtClean="0">
                <a:ln w="10541" cmpd="sng">
                  <a:solidFill>
                    <a:schemeClr val="tx1"/>
                  </a:solidFill>
                  <a:prstDash val="solid"/>
                </a:ln>
                <a:solidFill>
                  <a:schemeClr val="bg1"/>
                </a:solidFill>
                <a:latin typeface="Arial Black" pitchFamily="34" charset="0"/>
              </a:rPr>
              <a:t>MUNICIPALIDAD DE PUERTO ADELA </a:t>
            </a:r>
          </a:p>
          <a:p>
            <a:pPr algn="ctr"/>
            <a:r>
              <a:rPr lang="es-ES" sz="3200" b="1" cap="none" spc="0" dirty="0" smtClean="0">
                <a:ln w="10541" cmpd="sng">
                  <a:solidFill>
                    <a:schemeClr val="tx1"/>
                  </a:solidFill>
                  <a:prstDash val="solid"/>
                </a:ln>
                <a:solidFill>
                  <a:schemeClr val="bg1"/>
                </a:solidFill>
                <a:effectLst/>
                <a:latin typeface="Arial Black" pitchFamily="34" charset="0"/>
              </a:rPr>
              <a:t>PERIODO 2022</a:t>
            </a:r>
            <a:endParaRPr lang="es-ES" sz="3200" b="1" cap="none" spc="0" dirty="0">
              <a:ln w="10541" cmpd="sng">
                <a:solidFill>
                  <a:schemeClr val="tx1"/>
                </a:solidFill>
                <a:prstDash val="solid"/>
              </a:ln>
              <a:solidFill>
                <a:schemeClr val="bg1"/>
              </a:solidFill>
              <a:effectLst/>
              <a:latin typeface="Arial Black" pitchFamily="34" charset="0"/>
            </a:endParaRPr>
          </a:p>
        </p:txBody>
      </p:sp>
    </p:spTree>
    <p:extLst>
      <p:ext uri="{BB962C8B-B14F-4D97-AF65-F5344CB8AC3E}">
        <p14:creationId xmlns:p14="http://schemas.microsoft.com/office/powerpoint/2010/main" val="6312044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circle(in)">
                                      <p:cBhvr>
                                        <p:cTn id="7" dur="2000"/>
                                        <p:tgtEl>
                                          <p:spTgt spid="1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Effect transition="in" filter="circle(in)">
                                      <p:cBhvr>
                                        <p:cTn id="10"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2" y="3081734"/>
            <a:ext cx="8712968" cy="923330"/>
          </a:xfrm>
          <a:prstGeom prst="rect">
            <a:avLst/>
          </a:prstGeom>
          <a:noFill/>
        </p:spPr>
        <p:txBody>
          <a:bodyPr wrap="square" lIns="91440" tIns="45720" rIns="91440" bIns="45720">
            <a:spAutoFit/>
          </a:bodyPr>
          <a:lstStyle/>
          <a:p>
            <a:pPr marL="0" indent="0" algn="ctr">
              <a:buNone/>
            </a:pPr>
            <a:r>
              <a:rPr lang="es-ES" sz="54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 FONACIDE ALMUERZO </a:t>
            </a:r>
            <a:endParaRPr lang="es-ES" sz="54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7" name="6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2459063165"/>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789040"/>
            <a:ext cx="8928992" cy="2952327"/>
          </a:xfrm>
          <a:ln>
            <a:noFill/>
          </a:ln>
        </p:spPr>
        <p:txBody>
          <a:bodyPr>
            <a:normAutofit lnSpcReduction="10000"/>
          </a:bodyPr>
          <a:lstStyle/>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ID</a:t>
            </a: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a:t>
            </a:r>
            <a:r>
              <a:rPr lang="es-ES" dirty="0" smtClean="0"/>
              <a:t>   </a:t>
            </a:r>
            <a:r>
              <a:rPr lang="es-ES" sz="1800" dirty="0" smtClean="0">
                <a:latin typeface="Arial Black" pitchFamily="34" charset="0"/>
              </a:rPr>
              <a:t>407.992</a:t>
            </a:r>
          </a:p>
          <a:p>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dirty="0" smtClean="0">
                <a:latin typeface="Arial Black" pitchFamily="34" charset="0"/>
              </a:rPr>
              <a:t>FITRA S.R.L.</a:t>
            </a:r>
            <a:endParaRPr lang="es-ES" sz="1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a:t>
            </a:r>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 OBRA</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dirty="0" smtClean="0">
                <a:latin typeface="Arial Black" pitchFamily="34" charset="0"/>
              </a:rPr>
              <a:t>ADQUISICIÓN DE ALMUERZO ESCOLAR  PARA LAS INSTITUCIONES EDUCATIVAS DEL DISTRITO</a:t>
            </a:r>
            <a:r>
              <a:rPr lang="es-ES" sz="2000" dirty="0" smtClean="0">
                <a:latin typeface="Arial Black" pitchFamily="34" charset="0"/>
              </a:rPr>
              <a:t> </a:t>
            </a:r>
            <a:endPar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INSTITUCIONES BENIFICIADAS:</a:t>
            </a: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endParaRPr lang="es-ES" sz="28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1200" dirty="0">
                <a:latin typeface="Arial Black" pitchFamily="34" charset="0"/>
              </a:rPr>
              <a:t>* ESCUELA </a:t>
            </a:r>
            <a:r>
              <a:rPr lang="es-ES" sz="1200" dirty="0" smtClean="0">
                <a:latin typeface="Arial Black" pitchFamily="34" charset="0"/>
              </a:rPr>
              <a:t>BÁSICA </a:t>
            </a:r>
            <a:r>
              <a:rPr lang="es-ES" sz="1200" dirty="0">
                <a:latin typeface="Arial Black" pitchFamily="34" charset="0"/>
              </a:rPr>
              <a:t>Nº 1579 PUERTO ADELA                </a:t>
            </a:r>
            <a:r>
              <a:rPr lang="es-ES" sz="1200" dirty="0" smtClean="0">
                <a:latin typeface="Arial Black" pitchFamily="34" charset="0"/>
              </a:rPr>
              <a:t>  * ESCUELA BÁSICA Nº5686 SANTA LUCIA </a:t>
            </a:r>
            <a:endParaRPr lang="es-ES" sz="1200" dirty="0">
              <a:latin typeface="Arial Black" pitchFamily="34" charset="0"/>
            </a:endParaRPr>
          </a:p>
          <a:p>
            <a:pPr marL="0" indent="0">
              <a:buNone/>
            </a:pPr>
            <a:r>
              <a:rPr lang="es-ES" sz="1200" dirty="0">
                <a:latin typeface="Arial Black" pitchFamily="34" charset="0"/>
              </a:rPr>
              <a:t>* ESCUELA </a:t>
            </a:r>
            <a:r>
              <a:rPr lang="es-ES" sz="1200" dirty="0" smtClean="0">
                <a:latin typeface="Arial Black" pitchFamily="34" charset="0"/>
              </a:rPr>
              <a:t>BÁSICA </a:t>
            </a:r>
            <a:r>
              <a:rPr lang="es-ES" sz="1200" dirty="0">
                <a:latin typeface="Arial Black" pitchFamily="34" charset="0"/>
              </a:rPr>
              <a:t>Nº 4289 SAGRADA FAMILIA KM </a:t>
            </a:r>
            <a:r>
              <a:rPr lang="es-ES" sz="1200" dirty="0" smtClean="0">
                <a:latin typeface="Arial Black" pitchFamily="34" charset="0"/>
              </a:rPr>
              <a:t>24  * ESCUELA BÁSICA Nº 4290 SAN SEBASTIAN</a:t>
            </a:r>
            <a:endParaRPr lang="es-ES" sz="1200" dirty="0">
              <a:latin typeface="Arial Black" pitchFamily="34" charset="0"/>
            </a:endParaRPr>
          </a:p>
          <a:p>
            <a:pPr marL="0" indent="0">
              <a:buNone/>
            </a:pPr>
            <a:r>
              <a:rPr lang="es-ES" sz="1200" dirty="0">
                <a:latin typeface="Arial Black" pitchFamily="34" charset="0"/>
              </a:rPr>
              <a:t>* ESCUELA </a:t>
            </a:r>
            <a:r>
              <a:rPr lang="es-ES" sz="1200" dirty="0" smtClean="0">
                <a:latin typeface="Arial Black" pitchFamily="34" charset="0"/>
              </a:rPr>
              <a:t>BÁSICA Nº 14274 TEKOHA POTY VERA        * ESCUELA BÁSICA  Nº 8082 LA PAZ</a:t>
            </a:r>
            <a:endParaRPr lang="es-ES" sz="28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a:latin typeface="Arial Black" pitchFamily="34" charset="0"/>
              </a:rPr>
              <a:t>Gs 239.190.000  </a:t>
            </a:r>
            <a:endParaRPr lang="es-ES" sz="2800" dirty="0">
              <a:latin typeface="Arial Black" pitchFamily="34" charset="0"/>
            </a:endParaRPr>
          </a:p>
          <a:p>
            <a:pPr marL="0" indent="0">
              <a:buNone/>
            </a:pPr>
            <a:endParaRPr lang="es-ES" sz="2000" dirty="0" smtClean="0"/>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6" name="5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1330486"/>
            <a:ext cx="1728192" cy="2242530"/>
          </a:xfrm>
          <a:prstGeom prst="rect">
            <a:avLst/>
          </a:prstGeom>
        </p:spPr>
      </p:pic>
      <p:pic>
        <p:nvPicPr>
          <p:cNvPr id="4" name="3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141" y="1292315"/>
            <a:ext cx="2429369" cy="2280701"/>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39752" y="1292315"/>
            <a:ext cx="1584175" cy="2280701"/>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70844" y="1239471"/>
            <a:ext cx="1680876" cy="2333545"/>
          </a:xfrm>
          <a:prstGeom prst="rect">
            <a:avLst/>
          </a:prstGeom>
        </p:spPr>
      </p:pic>
    </p:spTree>
    <p:extLst>
      <p:ext uri="{BB962C8B-B14F-4D97-AF65-F5344CB8AC3E}">
        <p14:creationId xmlns:p14="http://schemas.microsoft.com/office/powerpoint/2010/main" val="309344656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circle(in)">
                                      <p:cBhvr>
                                        <p:cTn id="16" dur="2000"/>
                                        <p:tgtEl>
                                          <p:spTgt spid="4"/>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0" end="0"/>
                                            </p:txEl>
                                          </p:spTgt>
                                        </p:tgtEl>
                                        <p:attrNameLst>
                                          <p:attrName>style.visibility</p:attrName>
                                        </p:attrNameLst>
                                      </p:cBhvr>
                                      <p:to>
                                        <p:strVal val="visible"/>
                                      </p:to>
                                    </p:set>
                                    <p:animEffect transition="in" filter="circle(in)">
                                      <p:cBhvr>
                                        <p:cTn id="19" dur="2000"/>
                                        <p:tgtEl>
                                          <p:spTgt spid="3">
                                            <p:txEl>
                                              <p:pRg st="0" end="0"/>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circle(in)">
                                      <p:cBhvr>
                                        <p:cTn id="34" dur="2000"/>
                                        <p:tgtEl>
                                          <p:spTgt spid="3">
                                            <p:txEl>
                                              <p:pRg st="3" end="3"/>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
                                            <p:txEl>
                                              <p:pRg st="4" end="4"/>
                                            </p:txEl>
                                          </p:spTgt>
                                        </p:tgtEl>
                                        <p:attrNameLst>
                                          <p:attrName>style.visibility</p:attrName>
                                        </p:attrNameLst>
                                      </p:cBhvr>
                                      <p:to>
                                        <p:strVal val="visible"/>
                                      </p:to>
                                    </p:set>
                                    <p:animEffect transition="in" filter="circle(in)">
                                      <p:cBhvr>
                                        <p:cTn id="39" dur="2000"/>
                                        <p:tgtEl>
                                          <p:spTgt spid="3">
                                            <p:txEl>
                                              <p:pRg st="4" end="4"/>
                                            </p:txEl>
                                          </p:spTgt>
                                        </p:tgtEl>
                                      </p:cBhvr>
                                    </p:animEffect>
                                  </p:childTnLst>
                                </p:cTn>
                              </p:par>
                            </p:childTnLst>
                          </p:cTn>
                        </p:par>
                      </p:childTnLst>
                    </p:cTn>
                  </p:par>
                  <p:par>
                    <p:cTn id="40" fill="hold">
                      <p:stCondLst>
                        <p:cond delay="indefinite"/>
                      </p:stCondLst>
                      <p:childTnLst>
                        <p:par>
                          <p:cTn id="41" fill="hold">
                            <p:stCondLst>
                              <p:cond delay="0"/>
                            </p:stCondLst>
                            <p:childTnLst>
                              <p:par>
                                <p:cTn id="42" presetID="6" presetClass="entr" presetSubtype="16" fill="hold" grpId="0" nodeType="clickEffect">
                                  <p:stCondLst>
                                    <p:cond delay="0"/>
                                  </p:stCondLst>
                                  <p:childTnLst>
                                    <p:set>
                                      <p:cBhvr>
                                        <p:cTn id="43" dur="1" fill="hold">
                                          <p:stCondLst>
                                            <p:cond delay="0"/>
                                          </p:stCondLst>
                                        </p:cTn>
                                        <p:tgtEl>
                                          <p:spTgt spid="3">
                                            <p:txEl>
                                              <p:pRg st="5" end="5"/>
                                            </p:txEl>
                                          </p:spTgt>
                                        </p:tgtEl>
                                        <p:attrNameLst>
                                          <p:attrName>style.visibility</p:attrName>
                                        </p:attrNameLst>
                                      </p:cBhvr>
                                      <p:to>
                                        <p:strVal val="visible"/>
                                      </p:to>
                                    </p:set>
                                    <p:animEffect transition="in" filter="circle(in)">
                                      <p:cBhvr>
                                        <p:cTn id="44" dur="2000"/>
                                        <p:tgtEl>
                                          <p:spTgt spid="3">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6" presetClass="entr" presetSubtype="16" fill="hold" grpId="0" nodeType="clickEffect">
                                  <p:stCondLst>
                                    <p:cond delay="0"/>
                                  </p:stCondLst>
                                  <p:childTnLst>
                                    <p:set>
                                      <p:cBhvr>
                                        <p:cTn id="48" dur="1" fill="hold">
                                          <p:stCondLst>
                                            <p:cond delay="0"/>
                                          </p:stCondLst>
                                        </p:cTn>
                                        <p:tgtEl>
                                          <p:spTgt spid="3">
                                            <p:txEl>
                                              <p:pRg st="6" end="6"/>
                                            </p:txEl>
                                          </p:spTgt>
                                        </p:tgtEl>
                                        <p:attrNameLst>
                                          <p:attrName>style.visibility</p:attrName>
                                        </p:attrNameLst>
                                      </p:cBhvr>
                                      <p:to>
                                        <p:strVal val="visible"/>
                                      </p:to>
                                    </p:set>
                                    <p:animEffect transition="in" filter="circle(in)">
                                      <p:cBhvr>
                                        <p:cTn id="49" dur="2000"/>
                                        <p:tgtEl>
                                          <p:spTgt spid="3">
                                            <p:txEl>
                                              <p:pRg st="6" end="6"/>
                                            </p:txEl>
                                          </p:spTgt>
                                        </p:tgtEl>
                                      </p:cBhvr>
                                    </p:animEffect>
                                  </p:childTnLst>
                                </p:cTn>
                              </p:par>
                            </p:childTnLst>
                          </p:cTn>
                        </p:par>
                      </p:childTnLst>
                    </p:cTn>
                  </p:par>
                  <p:par>
                    <p:cTn id="50" fill="hold">
                      <p:stCondLst>
                        <p:cond delay="indefinite"/>
                      </p:stCondLst>
                      <p:childTnLst>
                        <p:par>
                          <p:cTn id="51" fill="hold">
                            <p:stCondLst>
                              <p:cond delay="0"/>
                            </p:stCondLst>
                            <p:childTnLst>
                              <p:par>
                                <p:cTn id="52" presetID="6" presetClass="entr" presetSubtype="16" fill="hold" grpId="0" nodeType="clickEffect">
                                  <p:stCondLst>
                                    <p:cond delay="0"/>
                                  </p:stCondLst>
                                  <p:childTnLst>
                                    <p:set>
                                      <p:cBhvr>
                                        <p:cTn id="53" dur="1" fill="hold">
                                          <p:stCondLst>
                                            <p:cond delay="0"/>
                                          </p:stCondLst>
                                        </p:cTn>
                                        <p:tgtEl>
                                          <p:spTgt spid="3">
                                            <p:txEl>
                                              <p:pRg st="7" end="7"/>
                                            </p:txEl>
                                          </p:spTgt>
                                        </p:tgtEl>
                                        <p:attrNameLst>
                                          <p:attrName>style.visibility</p:attrName>
                                        </p:attrNameLst>
                                      </p:cBhvr>
                                      <p:to>
                                        <p:strVal val="visible"/>
                                      </p:to>
                                    </p:set>
                                    <p:animEffect transition="in" filter="circle(in)">
                                      <p:cBhvr>
                                        <p:cTn id="54"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179512" y="2852936"/>
            <a:ext cx="8712967" cy="1107996"/>
          </a:xfrm>
          <a:prstGeom prst="rect">
            <a:avLst/>
          </a:prstGeom>
          <a:noFill/>
        </p:spPr>
        <p:txBody>
          <a:bodyPr wrap="square" lIns="91440" tIns="45720" rIns="91440" bIns="45720">
            <a:spAutoFit/>
          </a:bodyPr>
          <a:lstStyle/>
          <a:p>
            <a:pPr marL="0" indent="0" algn="ctr">
              <a:buNone/>
            </a:pPr>
            <a:r>
              <a:rPr lang="es-ES" sz="66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 ROYALTIES</a:t>
            </a:r>
            <a:endParaRPr lang="es-ES" sz="66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7" name="6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1600872687"/>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a:latin typeface="Arial Black" pitchFamily="34" charset="0"/>
              </a:rPr>
              <a:t> </a:t>
            </a:r>
            <a:r>
              <a:rPr lang="es-ES" sz="1800" dirty="0" smtClean="0">
                <a:latin typeface="Arial Black" pitchFamily="34" charset="0"/>
              </a:rPr>
              <a:t>375.141</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ORO VERDE INDUSTRIAL Y COMERCIO S.A.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ADQUISICIÓN: </a:t>
            </a:r>
            <a:r>
              <a:rPr lang="es-ES" sz="1800" dirty="0" smtClean="0">
                <a:latin typeface="Arial Black" pitchFamily="34" charset="0"/>
              </a:rPr>
              <a:t> </a:t>
            </a:r>
            <a:r>
              <a:rPr lang="es-ES" sz="1800" dirty="0" smtClean="0">
                <a:latin typeface="Arial Black" pitchFamily="34" charset="0"/>
              </a:rPr>
              <a:t>PAGO DE </a:t>
            </a:r>
            <a:r>
              <a:rPr lang="es-ES" sz="1800" dirty="0" smtClean="0">
                <a:latin typeface="Arial Black" pitchFamily="34" charset="0"/>
              </a:rPr>
              <a:t>LA ÚLTIMA CUOTA – ADQUISICIÓN  PALA CARGADORA ( PLURIANUAL) </a:t>
            </a:r>
            <a:r>
              <a:rPr lang="es-ES" sz="1800" dirty="0" smtClean="0">
                <a:latin typeface="Arial Black" pitchFamily="34" charset="0"/>
              </a:rPr>
              <a:t>DE USO </a:t>
            </a:r>
            <a:r>
              <a:rPr lang="es-ES" sz="1800" dirty="0" smtClean="0">
                <a:latin typeface="Arial Black" pitchFamily="34" charset="0"/>
              </a:rPr>
              <a:t>MUNICIPAL. </a:t>
            </a:r>
            <a:endParaRPr lang="es-ES" sz="1800" dirty="0" smtClean="0">
              <a:latin typeface="Arial Black" pitchFamily="34" charset="0"/>
            </a:endParaRPr>
          </a:p>
          <a:p>
            <a:pPr marL="0" indent="0">
              <a:buNone/>
            </a:pPr>
            <a:endParaRPr lang="es-ES" sz="18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190.000.000 </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10102" y="1484786"/>
            <a:ext cx="2761385" cy="2647945"/>
          </a:xfrm>
          <a:prstGeom prst="rect">
            <a:avLst/>
          </a:prstGeom>
        </p:spPr>
      </p:pic>
      <p:pic>
        <p:nvPicPr>
          <p:cNvPr id="10" name="9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01540" y="1484786"/>
            <a:ext cx="2761385" cy="2647945"/>
          </a:xfrm>
          <a:prstGeom prst="rect">
            <a:avLst/>
          </a:prstGeom>
        </p:spPr>
      </p:pic>
      <p:pic>
        <p:nvPicPr>
          <p:cNvPr id="11" name="10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14758" y="1484785"/>
            <a:ext cx="2977409" cy="2647945"/>
          </a:xfrm>
          <a:prstGeom prst="rect">
            <a:avLst/>
          </a:prstGeom>
        </p:spPr>
      </p:pic>
      <p:pic>
        <p:nvPicPr>
          <p:cNvPr id="15" name="1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16" name="15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3240322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386.875</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CARGA GRANEL S.A.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ADQUISICIÓN: </a:t>
            </a:r>
            <a:r>
              <a:rPr lang="es-ES" sz="1800" dirty="0" smtClean="0">
                <a:latin typeface="Arial Black" pitchFamily="34" charset="0"/>
              </a:rPr>
              <a:t> </a:t>
            </a:r>
            <a:r>
              <a:rPr lang="es-ES" sz="1800" dirty="0" smtClean="0">
                <a:latin typeface="Arial Black" pitchFamily="34" charset="0"/>
              </a:rPr>
              <a:t>PAGO DE </a:t>
            </a:r>
            <a:r>
              <a:rPr lang="es-ES" sz="1800" dirty="0" smtClean="0">
                <a:latin typeface="Arial Black" pitchFamily="34" charset="0"/>
              </a:rPr>
              <a:t>LA ÚLTIMA CUOTA (PLURIANUAL) DEL  CAMION </a:t>
            </a:r>
            <a:r>
              <a:rPr lang="es-ES" sz="1800" dirty="0" smtClean="0">
                <a:latin typeface="Arial Black" pitchFamily="34" charset="0"/>
              </a:rPr>
              <a:t>TIPO VOLQUETE </a:t>
            </a:r>
            <a:r>
              <a:rPr lang="es-ES" sz="1800" dirty="0" smtClean="0">
                <a:latin typeface="Arial Black" pitchFamily="34" charset="0"/>
              </a:rPr>
              <a:t> </a:t>
            </a:r>
            <a:r>
              <a:rPr lang="es-ES" sz="1800" dirty="0" smtClean="0">
                <a:latin typeface="Arial Black" pitchFamily="34" charset="0"/>
              </a:rPr>
              <a:t>DE USO </a:t>
            </a:r>
            <a:r>
              <a:rPr lang="es-ES" sz="1800" dirty="0" smtClean="0">
                <a:latin typeface="Arial Black" pitchFamily="34" charset="0"/>
              </a:rPr>
              <a:t>MUNICIPAL.</a:t>
            </a:r>
            <a:endParaRPr lang="es-ES" sz="1800" dirty="0" smtClean="0">
              <a:latin typeface="Arial Black" pitchFamily="34" charset="0"/>
            </a:endParaRPr>
          </a:p>
          <a:p>
            <a:endPar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120.000.000 </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4" name="3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059886" y="1412776"/>
            <a:ext cx="2839498" cy="2477889"/>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84168" y="1412776"/>
            <a:ext cx="2839498" cy="2477889"/>
          </a:xfrm>
          <a:prstGeom prst="rect">
            <a:avLst/>
          </a:prstGeom>
        </p:spPr>
      </p:pic>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412776"/>
            <a:ext cx="2839498" cy="2477889"/>
          </a:xfrm>
          <a:prstGeom prst="rect">
            <a:avLst/>
          </a:prstGeom>
        </p:spPr>
      </p:pic>
      <p:sp>
        <p:nvSpPr>
          <p:cNvPr id="8" name="7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324032235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circle(in)">
                                      <p:cBhvr>
                                        <p:cTn id="13" dur="2000"/>
                                        <p:tgtEl>
                                          <p:spTgt spid="10"/>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5" end="5"/>
                                            </p:txEl>
                                          </p:spTgt>
                                        </p:tgtEl>
                                        <p:attrNameLst>
                                          <p:attrName>style.visibility</p:attrName>
                                        </p:attrNameLst>
                                      </p:cBhvr>
                                      <p:to>
                                        <p:strVal val="visible"/>
                                      </p:to>
                                    </p:set>
                                    <p:animEffect transition="in" filter="circle(in)">
                                      <p:cBhvr>
                                        <p:cTn id="3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295328"/>
            <a:ext cx="9144000" cy="256267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407.986</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NOMBRE Y APELLIDO:</a:t>
            </a:r>
            <a:r>
              <a:rPr lang="es-ES" sz="1800" dirty="0" smtClean="0">
                <a:latin typeface="Arial Black" pitchFamily="34" charset="0"/>
              </a:rPr>
              <a:t> FRANCISCO JULIAN DELGADO MARTINEZ</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PRESTADO: </a:t>
            </a:r>
            <a:r>
              <a:rPr lang="es-ES" sz="1800" dirty="0" smtClean="0">
                <a:latin typeface="Arial Black" pitchFamily="34" charset="0"/>
              </a:rPr>
              <a:t>SERVICIO DE CONSULTORIA JURIDICA.</a:t>
            </a:r>
            <a:endParaRPr lang="es-ES" sz="20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DESCRIPCIÓN DE SERVICIO: </a:t>
            </a:r>
            <a:r>
              <a:rPr lang="es-ES" sz="1800" dirty="0" smtClean="0">
                <a:latin typeface="Arial Black" pitchFamily="34" charset="0"/>
                <a:cs typeface="Arial" pitchFamily="34" charset="0"/>
              </a:rPr>
              <a:t>SERVICIO TECNICO Y PROFESIONAL</a:t>
            </a:r>
            <a:endPar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32.000.000</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196752"/>
            <a:ext cx="7452320" cy="3276809"/>
          </a:xfrm>
          <a:prstGeom prst="rect">
            <a:avLst/>
          </a:prstGeom>
        </p:spPr>
      </p:pic>
    </p:spTree>
    <p:extLst>
      <p:ext uri="{BB962C8B-B14F-4D97-AF65-F5344CB8AC3E}">
        <p14:creationId xmlns:p14="http://schemas.microsoft.com/office/powerpoint/2010/main" val="352178464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295328"/>
            <a:ext cx="9144000" cy="256267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407.987</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NOMBRE Y APELLIDO:</a:t>
            </a:r>
            <a:r>
              <a:rPr lang="es-ES" sz="1800" dirty="0" smtClean="0">
                <a:latin typeface="Arial Black" pitchFamily="34" charset="0"/>
              </a:rPr>
              <a:t> TEODULO ISMAEL RODAS CUBILLA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PRESTADO: </a:t>
            </a:r>
            <a:r>
              <a:rPr lang="es-ES" sz="1800" dirty="0" smtClean="0">
                <a:latin typeface="Arial Black" pitchFamily="34" charset="0"/>
              </a:rPr>
              <a:t>SERVICIO DE CONSULTORIA CONTABLE.</a:t>
            </a:r>
            <a:endParaRPr lang="es-ES" sz="20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DESCRIPCIÓN DE SERVICIO: </a:t>
            </a:r>
            <a:r>
              <a:rPr lang="es-ES" sz="1800" dirty="0" smtClean="0">
                <a:latin typeface="Arial Black" pitchFamily="34" charset="0"/>
                <a:cs typeface="Arial" pitchFamily="34" charset="0"/>
              </a:rPr>
              <a:t>SERVICIO TECNICO Y PROFESIONAL</a:t>
            </a:r>
            <a:endPar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66.000.000</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16632"/>
            <a:ext cx="899810" cy="1088097"/>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9553" y="980728"/>
            <a:ext cx="7488832" cy="3600400"/>
          </a:xfrm>
          <a:prstGeom prst="rect">
            <a:avLst/>
          </a:prstGeom>
        </p:spPr>
      </p:pic>
    </p:spTree>
    <p:extLst>
      <p:ext uri="{BB962C8B-B14F-4D97-AF65-F5344CB8AC3E}">
        <p14:creationId xmlns:p14="http://schemas.microsoft.com/office/powerpoint/2010/main" val="147801703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circle(in)">
                                      <p:cBhvr>
                                        <p:cTn id="10" dur="2000"/>
                                        <p:tgtEl>
                                          <p:spTgt spid="3">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circle(in)">
                                      <p:cBhvr>
                                        <p:cTn id="15" dur="2000"/>
                                        <p:tgtEl>
                                          <p:spTgt spid="3">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circle(in)">
                                      <p:cBhvr>
                                        <p:cTn id="25" dur="2000"/>
                                        <p:tgtEl>
                                          <p:spTgt spid="3">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5" end="5"/>
                                            </p:txEl>
                                          </p:spTgt>
                                        </p:tgtEl>
                                        <p:attrNameLst>
                                          <p:attrName>style.visibility</p:attrName>
                                        </p:attrNameLst>
                                      </p:cBhvr>
                                      <p:to>
                                        <p:strVal val="visible"/>
                                      </p:to>
                                    </p:set>
                                    <p:animEffect transition="in" filter="circle(in)">
                                      <p:cBhvr>
                                        <p:cTn id="30"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613" y="4049688"/>
            <a:ext cx="9036496" cy="2808312"/>
          </a:xfrm>
        </p:spPr>
        <p:txBody>
          <a:bodyPr>
            <a:normAutofit lnSpcReduction="10000"/>
          </a:bodyPr>
          <a:lstStyle/>
          <a:p>
            <a:pPr marL="0" indent="0">
              <a:buNone/>
            </a:pPr>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400" dirty="0" smtClean="0">
                <a:latin typeface="Arial Black" pitchFamily="34" charset="0"/>
              </a:rPr>
              <a:t> </a:t>
            </a:r>
            <a:r>
              <a:rPr lang="es-ES" sz="1900" dirty="0" smtClean="0">
                <a:latin typeface="Arial Black" pitchFamily="34" charset="0"/>
              </a:rPr>
              <a:t>407.990</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NOMBRE Y APELLIDO:</a:t>
            </a:r>
            <a:r>
              <a:rPr lang="es-ES" sz="1800" dirty="0" smtClean="0">
                <a:latin typeface="Arial Black" pitchFamily="34" charset="0"/>
              </a:rPr>
              <a:t> HUGO CESAR ALCARAZ GARAY</a:t>
            </a:r>
          </a:p>
          <a:p>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PRESTADO</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b="1" dirty="0">
                <a:latin typeface="Arial Black" pitchFamily="34" charset="0"/>
                <a:cs typeface="Arial" pitchFamily="34" charset="0"/>
              </a:rPr>
              <a:t>SERVICIO DE ESTUDIO Y PROYECTO DE INVERSION PARA DISEÑO DE </a:t>
            </a:r>
            <a:r>
              <a:rPr lang="es-ES" sz="1800" b="1" dirty="0" smtClean="0">
                <a:latin typeface="Arial Black" pitchFamily="34" charset="0"/>
                <a:cs typeface="Arial" pitchFamily="34" charset="0"/>
              </a:rPr>
              <a:t>OBRAS.</a:t>
            </a:r>
            <a:endParaRPr lang="es-ES" sz="1800" dirty="0">
              <a:latin typeface="Arial Black" pitchFamily="34" charset="0"/>
            </a:endParaRPr>
          </a:p>
          <a:p>
            <a:r>
              <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DESCRIPCIÓN DE SERVICIO: </a:t>
            </a:r>
            <a:r>
              <a:rPr lang="es-ES" sz="1800" b="1" dirty="0">
                <a:latin typeface="Arial Black" pitchFamily="34" charset="0"/>
                <a:cs typeface="Arial" pitchFamily="34" charset="0"/>
              </a:rPr>
              <a:t>ESTUDIO DE PROYECTOS DE INVERSION</a:t>
            </a:r>
            <a:endParaRPr lang="es-ES" sz="1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50.000.000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576" y="1314295"/>
            <a:ext cx="3456384" cy="2576924"/>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664365" y="1314295"/>
            <a:ext cx="3590166" cy="2576370"/>
          </a:xfrm>
          <a:prstGeom prst="rect">
            <a:avLst/>
          </a:prstGeom>
        </p:spPr>
      </p:pic>
    </p:spTree>
    <p:extLst>
      <p:ext uri="{BB962C8B-B14F-4D97-AF65-F5344CB8AC3E}">
        <p14:creationId xmlns:p14="http://schemas.microsoft.com/office/powerpoint/2010/main" val="399265085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in)">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752" y="3890665"/>
            <a:ext cx="9036496" cy="2708920"/>
          </a:xfrm>
        </p:spPr>
        <p:txBody>
          <a:bodyPr>
            <a:normAutofit/>
          </a:bodyPr>
          <a:lstStyle/>
          <a:p>
            <a:pPr marL="0" indent="0">
              <a:buNone/>
            </a:pPr>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400" dirty="0" smtClean="0">
                <a:latin typeface="Arial Black" pitchFamily="34" charset="0"/>
              </a:rPr>
              <a:t> </a:t>
            </a:r>
            <a:r>
              <a:rPr lang="es-ES" sz="1900" dirty="0" smtClean="0">
                <a:latin typeface="Arial Black" pitchFamily="34" charset="0"/>
              </a:rPr>
              <a:t>407.991</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EMRESA: </a:t>
            </a:r>
            <a:r>
              <a:rPr lang="es-ES" sz="1800" dirty="0" smtClean="0">
                <a:latin typeface="Arial Black" pitchFamily="34" charset="0"/>
              </a:rPr>
              <a:t>GRUPO ADELA S.A.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ADQUISICIÓN</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b="1" dirty="0" smtClean="0">
                <a:latin typeface="Arial Black" pitchFamily="34" charset="0"/>
                <a:cs typeface="Arial" pitchFamily="34" charset="0"/>
              </a:rPr>
              <a:t> COMBUSTIBLE PARA </a:t>
            </a:r>
            <a:r>
              <a:rPr lang="es-ES" sz="1800" b="1" dirty="0" smtClean="0">
                <a:latin typeface="Arial Black" pitchFamily="34" charset="0"/>
                <a:cs typeface="Arial" pitchFamily="34" charset="0"/>
              </a:rPr>
              <a:t>EL USO DE LAS MAQUINAS DE LA INSTITUCIÓN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DESCRIPCIÓN:</a:t>
            </a:r>
            <a:r>
              <a:rPr lang="es-ES" sz="1800" b="1" dirty="0">
                <a:latin typeface="Arial Black" pitchFamily="34" charset="0"/>
                <a:cs typeface="Arial" pitchFamily="34" charset="0"/>
              </a:rPr>
              <a:t> </a:t>
            </a:r>
            <a:r>
              <a:rPr lang="es-ES" sz="1800" b="1" dirty="0" smtClean="0">
                <a:latin typeface="Arial Black" pitchFamily="34" charset="0"/>
                <a:cs typeface="Arial" pitchFamily="34" charset="0"/>
              </a:rPr>
              <a:t>COMBUSTIBLE Y LUBRIFICANTE</a:t>
            </a:r>
            <a:endParaRPr lang="es-ES" sz="1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a:t>
            </a:r>
            <a:r>
              <a:rPr lang="es-ES" sz="2000" dirty="0" smtClean="0">
                <a:latin typeface="Arial Black" pitchFamily="34" charset="0"/>
              </a:rPr>
              <a:t>76.406.000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69" y="1412776"/>
            <a:ext cx="1944216" cy="2304256"/>
          </a:xfrm>
          <a:prstGeom prst="rect">
            <a:avLst/>
          </a:prstGeom>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12776"/>
            <a:ext cx="2088232" cy="2304256"/>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256" y="1419367"/>
            <a:ext cx="2123728" cy="2297665"/>
          </a:xfrm>
          <a:prstGeom prst="rect">
            <a:avLst/>
          </a:prstGeom>
        </p:spPr>
      </p:pic>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210996"/>
            <a:ext cx="2232248" cy="2813645"/>
          </a:xfrm>
          <a:prstGeom prst="rect">
            <a:avLst/>
          </a:prstGeom>
        </p:spPr>
      </p:pic>
    </p:spTree>
    <p:extLst>
      <p:ext uri="{BB962C8B-B14F-4D97-AF65-F5344CB8AC3E}">
        <p14:creationId xmlns:p14="http://schemas.microsoft.com/office/powerpoint/2010/main" val="50438419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ircle(in)">
                                      <p:cBhvr>
                                        <p:cTn id="31" dur="2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circle(in)">
                                      <p:cBhvr>
                                        <p:cTn id="36" dur="2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circle(in)">
                                      <p:cBhvr>
                                        <p:cTn id="4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3752" y="3890665"/>
            <a:ext cx="9036496" cy="2708920"/>
          </a:xfrm>
        </p:spPr>
        <p:txBody>
          <a:bodyPr>
            <a:normAutofit/>
          </a:bodyPr>
          <a:lstStyle/>
          <a:p>
            <a:pPr marL="0" indent="0">
              <a:buNone/>
            </a:pPr>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400" dirty="0" smtClean="0">
                <a:latin typeface="Arial Black" pitchFamily="34" charset="0"/>
              </a:rPr>
              <a:t> </a:t>
            </a:r>
            <a:r>
              <a:rPr lang="es-ES" sz="1900" dirty="0" smtClean="0">
                <a:latin typeface="Arial Black" pitchFamily="34" charset="0"/>
              </a:rPr>
              <a:t>400.773</a:t>
            </a:r>
            <a:endParaRPr lang="es-ES" sz="18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OBRA: </a:t>
            </a:r>
            <a:r>
              <a:rPr lang="es-ES" sz="1800" b="1" dirty="0" smtClean="0">
                <a:latin typeface="Arial Black" pitchFamily="34" charset="0"/>
                <a:cs typeface="Arial" pitchFamily="34" charset="0"/>
              </a:rPr>
              <a:t>ADQUISICIÓN DE COMBUSTIBLE PARA EL USO DE LAS MAQUINAS DE LA INSTITUCIÓN </a:t>
            </a:r>
          </a:p>
          <a:p>
            <a:pPr marL="0" indent="0">
              <a:buNone/>
            </a:pPr>
            <a:endParaRPr lang="es-ES" sz="1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a:t>
            </a:r>
            <a:r>
              <a:rPr lang="es-ES" sz="2000" dirty="0" smtClean="0">
                <a:latin typeface="Arial Black" pitchFamily="34" charset="0"/>
              </a:rPr>
              <a:t>77.768.000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8869" y="1412776"/>
            <a:ext cx="1944216" cy="2304256"/>
          </a:xfrm>
          <a:prstGeom prst="rect">
            <a:avLst/>
          </a:prstGeom>
        </p:spPr>
      </p:pic>
      <p:pic>
        <p:nvPicPr>
          <p:cNvPr id="9" name="8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72000" y="1412776"/>
            <a:ext cx="2088232" cy="2304256"/>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876256" y="1419367"/>
            <a:ext cx="2123728" cy="2297665"/>
          </a:xfrm>
          <a:prstGeom prst="rect">
            <a:avLst/>
          </a:prstGeom>
        </p:spPr>
      </p:pic>
      <p:pic>
        <p:nvPicPr>
          <p:cNvPr id="6" name="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7504" y="1210996"/>
            <a:ext cx="2232248" cy="2813645"/>
          </a:xfrm>
          <a:prstGeom prst="rect">
            <a:avLst/>
          </a:prstGeom>
        </p:spPr>
      </p:pic>
    </p:spTree>
    <p:extLst>
      <p:ext uri="{BB962C8B-B14F-4D97-AF65-F5344CB8AC3E}">
        <p14:creationId xmlns:p14="http://schemas.microsoft.com/office/powerpoint/2010/main" val="50853463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307727"/>
            <a:ext cx="8928992" cy="2520280"/>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DIA HISTORICO PARA PUERTO ADELA</a:t>
            </a:r>
          </a:p>
          <a:p>
            <a:pPr marL="0" indent="0">
              <a:buNone/>
            </a:pPr>
            <a:r>
              <a:rPr lang="es-ES" sz="1800" b="1" dirty="0" smtClean="0">
                <a:ln w="10541" cmpd="sng">
                  <a:solidFill>
                    <a:schemeClr val="tx1"/>
                  </a:solidFill>
                  <a:prstDash val="solid"/>
                </a:ln>
                <a:solidFill>
                  <a:srgbClr val="FF0000"/>
                </a:solidFill>
                <a:latin typeface="Arial Black" pitchFamily="34" charset="0"/>
              </a:rPr>
              <a:t>(</a:t>
            </a:r>
            <a:r>
              <a:rPr lang="es-ES" sz="2000" b="1" dirty="0" smtClean="0">
                <a:ln w="10541" cmpd="sng">
                  <a:solidFill>
                    <a:schemeClr val="tx1"/>
                  </a:solidFill>
                  <a:prstDash val="solid"/>
                </a:ln>
                <a:solidFill>
                  <a:srgbClr val="FF0000"/>
                </a:solidFill>
                <a:latin typeface="Arial Black" pitchFamily="34" charset="0"/>
              </a:rPr>
              <a:t>INAUGURACIÓN DE LA RUTA D086 TRAMO PUERTO ADELA - KARAPÁ)</a:t>
            </a:r>
            <a:endParaRPr lang="es-ES" sz="1600" b="1" dirty="0">
              <a:ln w="10541" cmpd="sng">
                <a:solidFill>
                  <a:schemeClr val="tx1"/>
                </a:solidFill>
                <a:prstDash val="solid"/>
              </a:ln>
              <a:solidFill>
                <a:srgbClr val="FF0000"/>
              </a:solidFill>
              <a:latin typeface="Arial Black" pitchFamily="34" charset="0"/>
            </a:endParaRPr>
          </a:p>
          <a:p>
            <a:pPr marL="0" indent="0">
              <a:buNone/>
            </a:pPr>
            <a:r>
              <a:rPr lang="es-ES" sz="1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600" dirty="0" smtClean="0">
                <a:latin typeface="Arial Black" pitchFamily="34" charset="0"/>
              </a:rPr>
              <a:t>DICHO ACTO CONTO CON LA PRESENCIA DEL SU EXCELENCIA PRESIDENTE DE LA REPÚBLICA MARIO ABDO BENITEZ – DR ARNOLDO WIENS MINISTRO DEL MOPC – DR HUGO VELÁZQUEZ VICEPRESIDENTE DE LA REPUBLICA. </a:t>
            </a:r>
            <a:endParaRPr lang="es-ES" sz="16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91880" y="3144538"/>
            <a:ext cx="2592289" cy="1508598"/>
          </a:xfrm>
          <a:prstGeom prst="rect">
            <a:avLst/>
          </a:prstGeom>
        </p:spPr>
      </p:pic>
      <p:pic>
        <p:nvPicPr>
          <p:cNvPr id="8" name="7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491881" y="855553"/>
            <a:ext cx="2592288" cy="2069391"/>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5291" y="3148540"/>
            <a:ext cx="2609917" cy="1504596"/>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5291" y="877686"/>
            <a:ext cx="2609917" cy="2079773"/>
          </a:xfrm>
          <a:prstGeom prst="rect">
            <a:avLst/>
          </a:prstGeom>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444208" y="877686"/>
            <a:ext cx="2134180" cy="3775450"/>
          </a:xfrm>
          <a:prstGeom prst="rect">
            <a:avLst/>
          </a:prstGeom>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42720295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Effect transition="in" filter="circle(in)">
                                      <p:cBhvr>
                                        <p:cTn id="29" dur="2000"/>
                                        <p:tgtEl>
                                          <p:spTgt spid="3">
                                            <p:txEl>
                                              <p:pRg st="2" end="2"/>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3" end="3"/>
                                            </p:txEl>
                                          </p:spTgt>
                                        </p:tgtEl>
                                        <p:attrNameLst>
                                          <p:attrName>style.visibility</p:attrName>
                                        </p:attrNameLst>
                                      </p:cBhvr>
                                      <p:to>
                                        <p:strVal val="visible"/>
                                      </p:to>
                                    </p:set>
                                    <p:animEffect transition="in" filter="circle(in)">
                                      <p:cBhvr>
                                        <p:cTn id="34"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38613" y="3501008"/>
            <a:ext cx="9036496" cy="3356992"/>
          </a:xfrm>
        </p:spPr>
        <p:txBody>
          <a:bodyPr>
            <a:normAutofit/>
          </a:bodyPr>
          <a:lstStyle/>
          <a:p>
            <a:pPr marL="0" indent="0">
              <a:buNone/>
            </a:pPr>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400" dirty="0" smtClean="0">
                <a:latin typeface="Arial Black" pitchFamily="34" charset="0"/>
              </a:rPr>
              <a:t> </a:t>
            </a:r>
            <a:r>
              <a:rPr lang="es-ES" sz="1800" dirty="0" smtClean="0">
                <a:latin typeface="Arial Black" pitchFamily="34" charset="0"/>
              </a:rPr>
              <a:t>408.951</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NOMBRE Y APELLIDO:</a:t>
            </a:r>
            <a:r>
              <a:rPr lang="es-ES" sz="1800" dirty="0" smtClean="0">
                <a:latin typeface="Arial Black" pitchFamily="34" charset="0"/>
              </a:rPr>
              <a:t> CORPORATIVA DIGITAL MAIDANA LOVERA S.R.L.</a:t>
            </a:r>
            <a:endParaRPr lang="es-ES" sz="19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PRESTADO: </a:t>
            </a:r>
            <a:r>
              <a:rPr lang="es-ES" sz="1800" dirty="0" smtClean="0">
                <a:latin typeface="Arial Black" pitchFamily="34" charset="0"/>
                <a:cs typeface="Arial" pitchFamily="34" charset="0"/>
              </a:rPr>
              <a:t>ADQUISICIÓN </a:t>
            </a:r>
            <a:r>
              <a:rPr lang="es-ES" sz="1800" dirty="0">
                <a:latin typeface="Arial Black" pitchFamily="34" charset="0"/>
                <a:cs typeface="Arial" pitchFamily="34" charset="0"/>
              </a:rPr>
              <a:t>DE LICENCIA DE SOFTWAREDE SISTEMA INTEGRADO DE GESTION MUNICIPAL </a:t>
            </a:r>
            <a:endParaRPr lang="es-ES" sz="1900" u="sng" dirty="0">
              <a:effectLst>
                <a:outerShdw blurRad="38100" dist="38100" dir="2700000" algn="tl">
                  <a:srgbClr val="000000">
                    <a:alpha val="43137"/>
                  </a:srgbClr>
                </a:outerShdw>
              </a:effectLst>
              <a:latin typeface="Arial Black" pitchFamily="34" charset="0"/>
              <a:cs typeface="Arial"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DESCRIPCIÓN DE SERVICIO: </a:t>
            </a:r>
            <a:r>
              <a:rPr lang="es-ES" sz="1800" dirty="0" smtClean="0">
                <a:latin typeface="Arial" pitchFamily="34" charset="0"/>
                <a:cs typeface="Arial" pitchFamily="34" charset="0"/>
              </a:rPr>
              <a:t> </a:t>
            </a:r>
            <a:r>
              <a:rPr lang="es-ES" sz="1800" dirty="0" smtClean="0">
                <a:latin typeface="Arial Black" pitchFamily="34" charset="0"/>
                <a:cs typeface="Arial" pitchFamily="34" charset="0"/>
              </a:rPr>
              <a:t>ADQUISICIÓN </a:t>
            </a:r>
            <a:r>
              <a:rPr lang="es-ES" sz="1800" dirty="0">
                <a:latin typeface="Arial Black" pitchFamily="34" charset="0"/>
                <a:cs typeface="Arial" pitchFamily="34" charset="0"/>
              </a:rPr>
              <a:t>DE ACTIVO INTANGIBLE </a:t>
            </a:r>
            <a:endParaRPr lang="es-ES" sz="180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66.000.000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499992" y="980728"/>
            <a:ext cx="3300541" cy="2790056"/>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12869" y="981774"/>
            <a:ext cx="3499091" cy="2790056"/>
          </a:xfrm>
          <a:prstGeom prst="rect">
            <a:avLst/>
          </a:prstGeom>
        </p:spPr>
      </p:pic>
    </p:spTree>
    <p:extLst>
      <p:ext uri="{BB962C8B-B14F-4D97-AF65-F5344CB8AC3E}">
        <p14:creationId xmlns:p14="http://schemas.microsoft.com/office/powerpoint/2010/main" val="14972667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in)">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413.404</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CARGA GRANEL S.A.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MANTENIMIENTO Y REPARACIÓN DE CAMION TIPO VOLQUETE</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MUNICIPALIDAD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8.990.000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5379" y="908720"/>
            <a:ext cx="3435673" cy="2824203"/>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95937" y="908720"/>
            <a:ext cx="4032447" cy="2824203"/>
          </a:xfrm>
          <a:prstGeom prst="rect">
            <a:avLst/>
          </a:prstGeom>
        </p:spPr>
      </p:pic>
    </p:spTree>
    <p:extLst>
      <p:ext uri="{BB962C8B-B14F-4D97-AF65-F5344CB8AC3E}">
        <p14:creationId xmlns:p14="http://schemas.microsoft.com/office/powerpoint/2010/main" val="11478306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circle(in)">
                                      <p:cBhvr>
                                        <p:cTn id="13" dur="20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2" end="2"/>
                                            </p:txEl>
                                          </p:spTgt>
                                        </p:tgtEl>
                                        <p:attrNameLst>
                                          <p:attrName>style.visibility</p:attrName>
                                        </p:attrNameLst>
                                      </p:cBhvr>
                                      <p:to>
                                        <p:strVal val="visible"/>
                                      </p:to>
                                    </p:set>
                                    <p:animEffect transition="in" filter="circle(in)">
                                      <p:cBhvr>
                                        <p:cTn id="18" dur="2000"/>
                                        <p:tgtEl>
                                          <p:spTgt spid="3">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circle(in)">
                                      <p:cBhvr>
                                        <p:cTn id="28" dur="2000"/>
                                        <p:tgtEl>
                                          <p:spTgt spid="3">
                                            <p:txEl>
                                              <p:pRg st="4" end="4"/>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5" end="5"/>
                                            </p:txEl>
                                          </p:spTgt>
                                        </p:tgtEl>
                                        <p:attrNameLst>
                                          <p:attrName>style.visibility</p:attrName>
                                        </p:attrNameLst>
                                      </p:cBhvr>
                                      <p:to>
                                        <p:strVal val="visible"/>
                                      </p:to>
                                    </p:set>
                                    <p:animEffect transition="in" filter="circle(in)">
                                      <p:cBhvr>
                                        <p:cTn id="33"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414.803</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E.M. CONSTRUTORA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REFACCIÓN DE PAVIMENTO TIPO EMPEDRADO</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CALLE EL COLONO – KM 24 DISTRITO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72.663.200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8144" y="1042299"/>
            <a:ext cx="2493660" cy="2710583"/>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9942" y="1042298"/>
            <a:ext cx="2493660" cy="2710583"/>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231522" y="1042299"/>
            <a:ext cx="2496226" cy="2710582"/>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5578915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circle(in)">
                                      <p:cBhvr>
                                        <p:cTn id="16" dur="2000"/>
                                        <p:tgtEl>
                                          <p:spTgt spid="3">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circle(in)">
                                      <p:cBhvr>
                                        <p:cTn id="21" dur="2000"/>
                                        <p:tgtEl>
                                          <p:spTgt spid="3">
                                            <p:txEl>
                                              <p:pRg st="2" end="2"/>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5" end="5"/>
                                            </p:txEl>
                                          </p:spTgt>
                                        </p:tgtEl>
                                        <p:attrNameLst>
                                          <p:attrName>style.visibility</p:attrName>
                                        </p:attrNameLst>
                                      </p:cBhvr>
                                      <p:to>
                                        <p:strVal val="visible"/>
                                      </p:to>
                                    </p:set>
                                    <p:animEffect transition="in" filter="circle(in)">
                                      <p:cBhvr>
                                        <p:cTn id="36"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1101" y="3788872"/>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407.996</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E.M. CONSTRUTORA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CONSTRUCCIÓN DE PAVIMENTO TIPO EMPEDRADO</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COMPAÑÍA SANTA LUCIA –CALLE PRINCIPAL DISTRITO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229.972.500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413064" y="1233894"/>
            <a:ext cx="2158936" cy="2218004"/>
          </a:xfrm>
          <a:prstGeom prst="rect">
            <a:avLst/>
          </a:prstGeom>
        </p:spPr>
      </p:pic>
      <p:pic>
        <p:nvPicPr>
          <p:cNvPr id="9" name="8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44008" y="1225330"/>
            <a:ext cx="2187968" cy="2235131"/>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233894"/>
            <a:ext cx="2158936" cy="2218004"/>
          </a:xfrm>
          <a:prstGeom prst="rect">
            <a:avLst/>
          </a:prstGeom>
        </p:spPr>
      </p:pic>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920536" y="1233894"/>
            <a:ext cx="2115960" cy="2226567"/>
          </a:xfrm>
          <a:prstGeom prst="rect">
            <a:avLst/>
          </a:prstGeom>
        </p:spPr>
      </p:pic>
    </p:spTree>
    <p:extLst>
      <p:ext uri="{BB962C8B-B14F-4D97-AF65-F5344CB8AC3E}">
        <p14:creationId xmlns:p14="http://schemas.microsoft.com/office/powerpoint/2010/main" val="1602408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circle(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circle(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circle(in)">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circle(in)">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61101" y="3788872"/>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407.996</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E.M. CONSTRUTORA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CONSTRUCCIÓN DE CANALIZACIÓN.</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CALLE AL COSTADO A AVDA. PRINCIPAL –CASCO URBANO -  DISTRITO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120.892.000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28649" y="1141257"/>
            <a:ext cx="1847807" cy="2503766"/>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91945" y="1071900"/>
            <a:ext cx="1847807" cy="2573124"/>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40417" y="1141256"/>
            <a:ext cx="1847807" cy="2503767"/>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27784" y="1111066"/>
            <a:ext cx="1847807" cy="2533958"/>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29267762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amond(in)">
                                      <p:cBhvr>
                                        <p:cTn id="7" dur="2000"/>
                                        <p:tgtEl>
                                          <p:spTgt spid="6"/>
                                        </p:tgtEl>
                                      </p:cBhvr>
                                    </p:animEffect>
                                  </p:childTnLst>
                                </p:cTn>
                              </p:par>
                              <p:par>
                                <p:cTn id="8" presetID="8"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diamond(in)">
                                      <p:cBhvr>
                                        <p:cTn id="10" dur="2000"/>
                                        <p:tgtEl>
                                          <p:spTgt spid="8"/>
                                        </p:tgtEl>
                                      </p:cBhvr>
                                    </p:animEffect>
                                  </p:childTnLst>
                                </p:cTn>
                              </p:par>
                              <p:par>
                                <p:cTn id="11" presetID="8"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diamond(in)">
                                      <p:cBhvr>
                                        <p:cTn id="13" dur="2000"/>
                                        <p:tgtEl>
                                          <p:spTgt spid="7"/>
                                        </p:tgtEl>
                                      </p:cBhvr>
                                    </p:animEffect>
                                  </p:childTnLst>
                                </p:cTn>
                              </p:par>
                              <p:par>
                                <p:cTn id="14" presetID="8"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diamond(in)">
                                      <p:cBhvr>
                                        <p:cTn id="16" dur="2000"/>
                                        <p:tgtEl>
                                          <p:spTgt spid="2"/>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Effect transition="in" filter="diamond(in)">
                                      <p:cBhvr>
                                        <p:cTn id="19" dur="2000"/>
                                        <p:tgtEl>
                                          <p:spTgt spid="3">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8" presetClass="entr" presetSubtype="16" fill="hold" grpId="0" nodeType="clickEffect">
                                  <p:stCondLst>
                                    <p:cond delay="0"/>
                                  </p:stCondLst>
                                  <p:childTnLst>
                                    <p:set>
                                      <p:cBhvr>
                                        <p:cTn id="23" dur="1" fill="hold">
                                          <p:stCondLst>
                                            <p:cond delay="0"/>
                                          </p:stCondLst>
                                        </p:cTn>
                                        <p:tgtEl>
                                          <p:spTgt spid="3">
                                            <p:txEl>
                                              <p:pRg st="2" end="2"/>
                                            </p:txEl>
                                          </p:spTgt>
                                        </p:tgtEl>
                                        <p:attrNameLst>
                                          <p:attrName>style.visibility</p:attrName>
                                        </p:attrNameLst>
                                      </p:cBhvr>
                                      <p:to>
                                        <p:strVal val="visible"/>
                                      </p:to>
                                    </p:set>
                                    <p:animEffect transition="in" filter="diamond(in)">
                                      <p:cBhvr>
                                        <p:cTn id="24" dur="2000"/>
                                        <p:tgtEl>
                                          <p:spTgt spid="3">
                                            <p:txEl>
                                              <p:pRg st="2" end="2"/>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8"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diamond(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8" presetClass="entr" presetSubtype="16" fill="hold" grpId="0" nodeType="clickEffect">
                                  <p:stCondLst>
                                    <p:cond delay="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diamond(in)">
                                      <p:cBhvr>
                                        <p:cTn id="34" dur="2000"/>
                                        <p:tgtEl>
                                          <p:spTgt spid="3">
                                            <p:txEl>
                                              <p:pRg st="4" end="4"/>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8" presetClass="entr" presetSubtype="16" fill="hold" grpId="0" nodeType="clickEffect">
                                  <p:stCondLst>
                                    <p:cond delay="0"/>
                                  </p:stCondLst>
                                  <p:childTnLst>
                                    <p:set>
                                      <p:cBhvr>
                                        <p:cTn id="38" dur="1" fill="hold">
                                          <p:stCondLst>
                                            <p:cond delay="0"/>
                                          </p:stCondLst>
                                        </p:cTn>
                                        <p:tgtEl>
                                          <p:spTgt spid="3">
                                            <p:txEl>
                                              <p:pRg st="5" end="5"/>
                                            </p:txEl>
                                          </p:spTgt>
                                        </p:tgtEl>
                                        <p:attrNameLst>
                                          <p:attrName>style.visibility</p:attrName>
                                        </p:attrNameLst>
                                      </p:cBhvr>
                                      <p:to>
                                        <p:strVal val="visible"/>
                                      </p:to>
                                    </p:set>
                                    <p:animEffect transition="in" filter="diamond(in)">
                                      <p:cBhvr>
                                        <p:cTn id="39"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251520" y="2917393"/>
            <a:ext cx="8712968" cy="1015663"/>
          </a:xfrm>
          <a:prstGeom prst="rect">
            <a:avLst/>
          </a:prstGeom>
          <a:noFill/>
        </p:spPr>
        <p:txBody>
          <a:bodyPr wrap="square" lIns="91440" tIns="45720" rIns="91440" bIns="45720">
            <a:spAutoFit/>
          </a:bodyPr>
          <a:lstStyle/>
          <a:p>
            <a:pPr marL="0" indent="0" algn="ctr">
              <a:buNone/>
            </a:pPr>
            <a:r>
              <a:rPr lang="es-ES" sz="60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COMPENSACIÓN</a:t>
            </a:r>
            <a:endParaRPr lang="es-ES" sz="60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7" name="6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82044418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414.159</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E.M. CONSTRUTORA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CONSTRUCCIÓN DE PAVIMENTO TIPO EMPEDRADO</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BARRIO SAN BLAS DISTRITO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169.125.000</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53951" y="1014169"/>
            <a:ext cx="2561865" cy="1610598"/>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8184" y="1014169"/>
            <a:ext cx="2554202" cy="1610598"/>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88024" y="2683674"/>
            <a:ext cx="2554202" cy="1610598"/>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00231" y="1005238"/>
            <a:ext cx="2543537" cy="1610598"/>
          </a:xfrm>
          <a:prstGeom prst="rect">
            <a:avLst/>
          </a:prstGeom>
        </p:spPr>
      </p:pic>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052651" y="2683674"/>
            <a:ext cx="2534301" cy="1610598"/>
          </a:xfrm>
          <a:prstGeom prst="rect">
            <a:avLst/>
          </a:prstGeom>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4205847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out)">
                                      <p:cBhvr>
                                        <p:cTn id="7" dur="2000"/>
                                        <p:tgtEl>
                                          <p:spTgt spid="2"/>
                                        </p:tgtEl>
                                      </p:cBhvr>
                                    </p:animEffect>
                                  </p:childTnLst>
                                </p:cTn>
                              </p:par>
                              <p:par>
                                <p:cTn id="8" presetID="6" presetClass="entr" presetSubtype="32"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out)">
                                      <p:cBhvr>
                                        <p:cTn id="10" dur="2000"/>
                                        <p:tgtEl>
                                          <p:spTgt spid="8"/>
                                        </p:tgtEl>
                                      </p:cBhvr>
                                    </p:animEffect>
                                  </p:childTnLst>
                                </p:cTn>
                              </p:par>
                              <p:par>
                                <p:cTn id="11" presetID="6" presetClass="entr" presetSubtype="32"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out)">
                                      <p:cBhvr>
                                        <p:cTn id="13" dur="2000"/>
                                        <p:tgtEl>
                                          <p:spTgt spid="6"/>
                                        </p:tgtEl>
                                      </p:cBhvr>
                                    </p:animEffect>
                                  </p:childTnLst>
                                </p:cTn>
                              </p:par>
                              <p:par>
                                <p:cTn id="14" presetID="6" presetClass="entr" presetSubtype="32"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circle(out)">
                                      <p:cBhvr>
                                        <p:cTn id="16" dur="2000"/>
                                        <p:tgtEl>
                                          <p:spTgt spid="9"/>
                                        </p:tgtEl>
                                      </p:cBhvr>
                                    </p:animEffect>
                                  </p:childTnLst>
                                </p:cTn>
                              </p:par>
                              <p:par>
                                <p:cTn id="17" presetID="6" presetClass="entr" presetSubtype="32"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circle(out)">
                                      <p:cBhvr>
                                        <p:cTn id="19" dur="2000"/>
                                        <p:tgtEl>
                                          <p:spTgt spid="7"/>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circle(in)">
                                      <p:cBhvr>
                                        <p:cTn id="4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413.268</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TINO SERVICIOS Y CONSTRUCCIONES</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CONSTRUCCIÓN DE PAVIMENTO TIPO EMPEDRADO</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BARRIO AGUA FRIA DISTRITO DE PUERTO ADELA</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252.413.744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572000" y="787372"/>
            <a:ext cx="2232248" cy="1512168"/>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326877" y="2411190"/>
            <a:ext cx="2152758" cy="1582030"/>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930435" y="810290"/>
            <a:ext cx="2095827" cy="1512169"/>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316" y="810290"/>
            <a:ext cx="2175282" cy="1489250"/>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99" y="2410116"/>
            <a:ext cx="2162599" cy="1583103"/>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930435" y="2411189"/>
            <a:ext cx="2095827" cy="1584176"/>
          </a:xfrm>
          <a:prstGeom prst="rect">
            <a:avLst/>
          </a:prstGeom>
        </p:spPr>
      </p:pic>
      <p:pic>
        <p:nvPicPr>
          <p:cNvPr id="12" name="11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572000" y="2410116"/>
            <a:ext cx="2232248" cy="1584176"/>
          </a:xfrm>
          <a:prstGeom prst="rect">
            <a:avLst/>
          </a:prstGeom>
        </p:spPr>
      </p:pic>
      <p:pic>
        <p:nvPicPr>
          <p:cNvPr id="6" name="5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26877" y="787372"/>
            <a:ext cx="2144702" cy="1512169"/>
          </a:xfrm>
          <a:prstGeom prst="rect">
            <a:avLst/>
          </a:prstGeom>
        </p:spPr>
      </p:pic>
      <p:pic>
        <p:nvPicPr>
          <p:cNvPr id="5" name="4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413483810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32"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out)">
                                      <p:cBhvr>
                                        <p:cTn id="7" dur="2000"/>
                                        <p:tgtEl>
                                          <p:spTgt spid="9"/>
                                        </p:tgtEl>
                                      </p:cBhvr>
                                    </p:animEffect>
                                  </p:childTnLst>
                                </p:cTn>
                              </p:par>
                              <p:par>
                                <p:cTn id="8" presetID="6" presetClass="entr" presetSubtype="32"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out)">
                                      <p:cBhvr>
                                        <p:cTn id="10" dur="2000"/>
                                        <p:tgtEl>
                                          <p:spTgt spid="6"/>
                                        </p:tgtEl>
                                      </p:cBhvr>
                                    </p:animEffect>
                                  </p:childTnLst>
                                </p:cTn>
                              </p:par>
                              <p:par>
                                <p:cTn id="11" presetID="6" presetClass="entr" presetSubtype="32"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out)">
                                      <p:cBhvr>
                                        <p:cTn id="13" dur="2000"/>
                                        <p:tgtEl>
                                          <p:spTgt spid="2"/>
                                        </p:tgtEl>
                                      </p:cBhvr>
                                    </p:animEffect>
                                  </p:childTnLst>
                                </p:cTn>
                              </p:par>
                              <p:par>
                                <p:cTn id="14" presetID="6" presetClass="entr" presetSubtype="32" fill="hold"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circle(out)">
                                      <p:cBhvr>
                                        <p:cTn id="16" dur="2000"/>
                                        <p:tgtEl>
                                          <p:spTgt spid="8"/>
                                        </p:tgtEl>
                                      </p:cBhvr>
                                    </p:animEffect>
                                  </p:childTnLst>
                                </p:cTn>
                              </p:par>
                              <p:par>
                                <p:cTn id="17" presetID="6" presetClass="entr" presetSubtype="32"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out)">
                                      <p:cBhvr>
                                        <p:cTn id="19" dur="2000"/>
                                        <p:tgtEl>
                                          <p:spTgt spid="10"/>
                                        </p:tgtEl>
                                      </p:cBhvr>
                                    </p:animEffect>
                                  </p:childTnLst>
                                </p:cTn>
                              </p:par>
                              <p:par>
                                <p:cTn id="20" presetID="6" presetClass="entr" presetSubtype="32"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circle(out)">
                                      <p:cBhvr>
                                        <p:cTn id="22" dur="2000"/>
                                        <p:tgtEl>
                                          <p:spTgt spid="7"/>
                                        </p:tgtEl>
                                      </p:cBhvr>
                                    </p:animEffect>
                                  </p:childTnLst>
                                </p:cTn>
                              </p:par>
                              <p:par>
                                <p:cTn id="23" presetID="6" presetClass="entr" presetSubtype="32"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circle(out)">
                                      <p:cBhvr>
                                        <p:cTn id="25" dur="2000"/>
                                        <p:tgtEl>
                                          <p:spTgt spid="12"/>
                                        </p:tgtEl>
                                      </p:cBhvr>
                                    </p:animEffect>
                                  </p:childTnLst>
                                </p:cTn>
                              </p:par>
                              <p:par>
                                <p:cTn id="26" presetID="6" presetClass="entr" presetSubtype="32"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out)">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circle(in)">
                                      <p:cBhvr>
                                        <p:cTn id="31" dur="2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circle(in)">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circle(in)">
                                      <p:cBhvr>
                                        <p:cTn id="41" dur="2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circle(in)">
                                      <p:cBhvr>
                                        <p:cTn id="46" dur="2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circle(in)">
                                      <p:cBhvr>
                                        <p:cTn id="5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ID:</a:t>
            </a:r>
            <a:r>
              <a:rPr lang="es-ES" sz="2000" dirty="0" smtClean="0">
                <a:latin typeface="Arial Black" pitchFamily="34" charset="0"/>
              </a:rPr>
              <a:t> </a:t>
            </a:r>
            <a:r>
              <a:rPr lang="es-ES" sz="1800" dirty="0" smtClean="0">
                <a:latin typeface="Arial Black" pitchFamily="34" charset="0"/>
              </a:rPr>
              <a:t>407.998</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TINO SERVICIOS Y CONSTRUCCIONES</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SERVICIO: </a:t>
            </a:r>
            <a:r>
              <a:rPr lang="es-ES" sz="1800" dirty="0" smtClean="0">
                <a:latin typeface="Arial Black" pitchFamily="34" charset="0"/>
              </a:rPr>
              <a:t>CONSTRUCCIÓN DE CANALIZACIÓN</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TRAMO AVDA. PRINCIOAL KM 24 – DISTRITO DE PUERTO ADELA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365.043.500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13" name="12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66859" y="908721"/>
            <a:ext cx="2185261" cy="1647192"/>
          </a:xfrm>
          <a:prstGeom prst="rect">
            <a:avLst/>
          </a:prstGeom>
        </p:spPr>
      </p:pic>
      <p:pic>
        <p:nvPicPr>
          <p:cNvPr id="15" name="1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59148" y="908722"/>
            <a:ext cx="2185260" cy="1647191"/>
          </a:xfrm>
          <a:prstGeom prst="rect">
            <a:avLst/>
          </a:prstGeom>
        </p:spPr>
      </p:pic>
      <p:pic>
        <p:nvPicPr>
          <p:cNvPr id="17" name="1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7584" y="925337"/>
            <a:ext cx="2185261" cy="1647192"/>
          </a:xfrm>
          <a:prstGeom prst="rect">
            <a:avLst/>
          </a:prstGeom>
        </p:spPr>
      </p:pic>
      <p:pic>
        <p:nvPicPr>
          <p:cNvPr id="18" name="1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82453" y="2691147"/>
            <a:ext cx="2169667" cy="1673957"/>
          </a:xfrm>
          <a:prstGeom prst="rect">
            <a:avLst/>
          </a:prstGeom>
        </p:spPr>
      </p:pic>
      <p:pic>
        <p:nvPicPr>
          <p:cNvPr id="19" name="1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27584" y="2691147"/>
            <a:ext cx="2200855" cy="1664966"/>
          </a:xfrm>
          <a:prstGeom prst="rect">
            <a:avLst/>
          </a:prstGeom>
        </p:spPr>
      </p:pic>
      <p:pic>
        <p:nvPicPr>
          <p:cNvPr id="20" name="19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6059148" y="2691146"/>
            <a:ext cx="2185260" cy="1673957"/>
          </a:xfrm>
          <a:prstGeom prst="rect">
            <a:avLst/>
          </a:prstGeom>
        </p:spPr>
      </p:pic>
      <p:pic>
        <p:nvPicPr>
          <p:cNvPr id="5" name="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5160672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circle(in)">
                                      <p:cBhvr>
                                        <p:cTn id="13" dur="2000"/>
                                        <p:tgtEl>
                                          <p:spTgt spid="15"/>
                                        </p:tgtEl>
                                      </p:cBhvr>
                                    </p:animEffect>
                                  </p:childTnLst>
                                </p:cTn>
                              </p:par>
                              <p:par>
                                <p:cTn id="14" presetID="6" presetClass="entr" presetSubtype="16" fill="hold" nodeType="withEffect">
                                  <p:stCondLst>
                                    <p:cond delay="0"/>
                                  </p:stCondLst>
                                  <p:childTnLst>
                                    <p:set>
                                      <p:cBhvr>
                                        <p:cTn id="15" dur="1" fill="hold">
                                          <p:stCondLst>
                                            <p:cond delay="0"/>
                                          </p:stCondLst>
                                        </p:cTn>
                                        <p:tgtEl>
                                          <p:spTgt spid="19"/>
                                        </p:tgtEl>
                                        <p:attrNameLst>
                                          <p:attrName>style.visibility</p:attrName>
                                        </p:attrNameLst>
                                      </p:cBhvr>
                                      <p:to>
                                        <p:strVal val="visible"/>
                                      </p:to>
                                    </p:set>
                                    <p:animEffect transition="in" filter="circle(in)">
                                      <p:cBhvr>
                                        <p:cTn id="16" dur="2000"/>
                                        <p:tgtEl>
                                          <p:spTgt spid="19"/>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nodeType="withEffect">
                                  <p:stCondLst>
                                    <p:cond delay="0"/>
                                  </p:stCondLst>
                                  <p:childTnLst>
                                    <p:set>
                                      <p:cBhvr>
                                        <p:cTn id="21" dur="1" fill="hold">
                                          <p:stCondLst>
                                            <p:cond delay="0"/>
                                          </p:stCondLst>
                                        </p:cTn>
                                        <p:tgtEl>
                                          <p:spTgt spid="20"/>
                                        </p:tgtEl>
                                        <p:attrNameLst>
                                          <p:attrName>style.visibility</p:attrName>
                                        </p:attrNameLst>
                                      </p:cBhvr>
                                      <p:to>
                                        <p:strVal val="visible"/>
                                      </p:to>
                                    </p:set>
                                    <p:animEffect transition="in" filter="circle(in)">
                                      <p:cBhvr>
                                        <p:cTn id="22" dur="2000"/>
                                        <p:tgtEl>
                                          <p:spTgt spid="2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92696"/>
            <a:ext cx="3121562" cy="3774752"/>
          </a:xfrm>
          <a:prstGeom prst="rect">
            <a:avLst/>
          </a:prstGeom>
        </p:spPr>
      </p:pic>
      <p:sp>
        <p:nvSpPr>
          <p:cNvPr id="5" name="4 Rectángulo"/>
          <p:cNvSpPr/>
          <p:nvPr/>
        </p:nvSpPr>
        <p:spPr>
          <a:xfrm>
            <a:off x="683568" y="4365104"/>
            <a:ext cx="7704856" cy="1107996"/>
          </a:xfrm>
          <a:prstGeom prst="rect">
            <a:avLst/>
          </a:prstGeom>
          <a:noFill/>
        </p:spPr>
        <p:txBody>
          <a:bodyPr wrap="square" lIns="91440" tIns="45720" rIns="91440" bIns="45720">
            <a:spAutoFit/>
          </a:bodyPr>
          <a:lstStyle/>
          <a:p>
            <a:pPr marL="0" indent="0" algn="ctr">
              <a:buNone/>
            </a:pPr>
            <a:r>
              <a:rPr lang="es-ES" sz="66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GESTIONES</a:t>
            </a:r>
            <a:endParaRPr lang="es-ES" sz="66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12422934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3 Tabla"/>
          <p:cNvGraphicFramePr>
            <a:graphicFrameLocks noGrp="1"/>
          </p:cNvGraphicFramePr>
          <p:nvPr>
            <p:extLst>
              <p:ext uri="{D42A27DB-BD31-4B8C-83A1-F6EECF244321}">
                <p14:modId xmlns:p14="http://schemas.microsoft.com/office/powerpoint/2010/main" val="2271767892"/>
              </p:ext>
            </p:extLst>
          </p:nvPr>
        </p:nvGraphicFramePr>
        <p:xfrm>
          <a:off x="755576" y="1268760"/>
          <a:ext cx="7920880" cy="2232250"/>
        </p:xfrm>
        <a:graphic>
          <a:graphicData uri="http://schemas.openxmlformats.org/drawingml/2006/table">
            <a:tbl>
              <a:tblPr firstRow="1" firstCol="1" bandRow="1">
                <a:tableStyleId>{5C22544A-7EE6-4342-B048-85BDC9FD1C3A}</a:tableStyleId>
              </a:tblPr>
              <a:tblGrid>
                <a:gridCol w="576064"/>
                <a:gridCol w="3384375"/>
                <a:gridCol w="1296145"/>
                <a:gridCol w="1080120"/>
                <a:gridCol w="1584176"/>
              </a:tblGrid>
              <a:tr h="425203">
                <a:tc>
                  <a:txBody>
                    <a:bodyPr/>
                    <a:lstStyle/>
                    <a:p>
                      <a:pPr algn="just">
                        <a:lnSpc>
                          <a:spcPct val="107000"/>
                        </a:lnSpc>
                        <a:spcAft>
                          <a:spcPts val="0"/>
                        </a:spcAft>
                      </a:pPr>
                      <a:r>
                        <a:rPr lang="es-ES" sz="1200" u="sng" dirty="0">
                          <a:effectLst/>
                        </a:rPr>
                        <a:t>Nº</a:t>
                      </a:r>
                      <a:endParaRPr lang="es-ES" sz="1100" dirty="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RUBROS DEL PRESUPUESTO</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PRESUPUESTO INICIAL</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AMPLIACION</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dirty="0">
                          <a:effectLst/>
                        </a:rPr>
                        <a:t>PRESUPUESTO VIGENTE</a:t>
                      </a:r>
                      <a:endParaRPr lang="es-ES" sz="1100" dirty="0">
                        <a:effectLst/>
                        <a:latin typeface="Calibri"/>
                        <a:ea typeface="Calibri"/>
                        <a:cs typeface="Times New Roman"/>
                      </a:endParaRPr>
                    </a:p>
                  </a:txBody>
                  <a:tcPr marL="68580" marR="68580" marT="0" marB="0"/>
                </a:tc>
              </a:tr>
              <a:tr h="212602">
                <a:tc>
                  <a:txBody>
                    <a:bodyPr/>
                    <a:lstStyle/>
                    <a:p>
                      <a:pPr algn="just">
                        <a:lnSpc>
                          <a:spcPct val="107000"/>
                        </a:lnSpc>
                        <a:spcAft>
                          <a:spcPts val="0"/>
                        </a:spcAft>
                      </a:pPr>
                      <a:r>
                        <a:rPr lang="es-ES" sz="1200">
                          <a:effectLst/>
                        </a:rPr>
                        <a:t>1</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INGRESOS ORDINARIOS</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1.350.000.000.</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  665.200.349.</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2.015.200.349.</a:t>
                      </a:r>
                      <a:endParaRPr lang="es-ES" sz="1100" b="1" dirty="0">
                        <a:effectLst/>
                        <a:latin typeface="+mj-lt"/>
                        <a:ea typeface="Calibri"/>
                        <a:cs typeface="Times New Roman"/>
                      </a:endParaRPr>
                    </a:p>
                  </a:txBody>
                  <a:tcPr marL="68580" marR="68580" marT="0" marB="0"/>
                </a:tc>
              </a:tr>
              <a:tr h="212602">
                <a:tc>
                  <a:txBody>
                    <a:bodyPr/>
                    <a:lstStyle/>
                    <a:p>
                      <a:pPr algn="just">
                        <a:lnSpc>
                          <a:spcPct val="107000"/>
                        </a:lnSpc>
                        <a:spcAft>
                          <a:spcPts val="0"/>
                        </a:spcAft>
                      </a:pPr>
                      <a:r>
                        <a:rPr lang="es-ES" sz="1200">
                          <a:effectLst/>
                        </a:rPr>
                        <a:t>2</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INGRESOS  JUEGOS DE AZAR</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120.000.000.</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13.242.087.</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   133.242.087.</a:t>
                      </a:r>
                      <a:endParaRPr lang="es-ES" sz="1100" b="1" dirty="0">
                        <a:effectLst/>
                        <a:latin typeface="+mj-lt"/>
                        <a:ea typeface="Calibri"/>
                        <a:cs typeface="Times New Roman"/>
                      </a:endParaRPr>
                    </a:p>
                  </a:txBody>
                  <a:tcPr marL="68580" marR="68580" marT="0" marB="0"/>
                </a:tc>
              </a:tr>
              <a:tr h="389747">
                <a:tc>
                  <a:txBody>
                    <a:bodyPr/>
                    <a:lstStyle/>
                    <a:p>
                      <a:pPr algn="just">
                        <a:lnSpc>
                          <a:spcPct val="107000"/>
                        </a:lnSpc>
                        <a:spcAft>
                          <a:spcPts val="0"/>
                        </a:spcAft>
                      </a:pPr>
                      <a:r>
                        <a:rPr lang="es-ES" sz="1200">
                          <a:effectLst/>
                        </a:rPr>
                        <a:t>3</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INGRESOS EXTRA-ORDINARIOS ROYALTIES</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1.600.000.000.</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89.106.699.</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1.689.106.699.</a:t>
                      </a:r>
                      <a:endParaRPr lang="es-ES" sz="1100" b="1" dirty="0">
                        <a:effectLst/>
                        <a:latin typeface="+mj-lt"/>
                        <a:ea typeface="Calibri"/>
                        <a:cs typeface="Times New Roman"/>
                      </a:endParaRPr>
                    </a:p>
                  </a:txBody>
                  <a:tcPr marL="68580" marR="68580" marT="0" marB="0"/>
                </a:tc>
              </a:tr>
              <a:tr h="389747">
                <a:tc>
                  <a:txBody>
                    <a:bodyPr/>
                    <a:lstStyle/>
                    <a:p>
                      <a:pPr algn="just">
                        <a:lnSpc>
                          <a:spcPct val="107000"/>
                        </a:lnSpc>
                        <a:spcAft>
                          <a:spcPts val="0"/>
                        </a:spcAft>
                      </a:pPr>
                      <a:r>
                        <a:rPr lang="es-ES" sz="1200">
                          <a:effectLst/>
                        </a:rPr>
                        <a:t>4</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INGRESOS EXTRA-ORDINARIOS FONACIDE</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800.000.000.</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195.374.129.</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   995.374.129.</a:t>
                      </a:r>
                      <a:endParaRPr lang="es-ES" sz="1100" b="1" dirty="0">
                        <a:effectLst/>
                        <a:latin typeface="+mj-lt"/>
                        <a:ea typeface="Calibri"/>
                        <a:cs typeface="Times New Roman"/>
                      </a:endParaRPr>
                    </a:p>
                  </a:txBody>
                  <a:tcPr marL="68580" marR="68580" marT="0" marB="0"/>
                </a:tc>
              </a:tr>
              <a:tr h="389747">
                <a:tc>
                  <a:txBody>
                    <a:bodyPr/>
                    <a:lstStyle/>
                    <a:p>
                      <a:pPr algn="just">
                        <a:lnSpc>
                          <a:spcPct val="107000"/>
                        </a:lnSpc>
                        <a:spcAft>
                          <a:spcPts val="0"/>
                        </a:spcAft>
                      </a:pPr>
                      <a:r>
                        <a:rPr lang="es-ES" sz="1200">
                          <a:effectLst/>
                        </a:rPr>
                        <a:t>5</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INGRESOS EXTRA-ORDINARIOS RESARCIMIENTO</a:t>
                      </a:r>
                      <a:endParaRPr lang="es-ES" sz="1100" b="1" dirty="0">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800.000.000.</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320.511.496.</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1.120.511.496.</a:t>
                      </a:r>
                      <a:endParaRPr lang="es-ES" sz="1100" b="1" dirty="0">
                        <a:effectLst/>
                        <a:latin typeface="+mj-lt"/>
                        <a:ea typeface="Calibri"/>
                        <a:cs typeface="Times New Roman"/>
                      </a:endParaRPr>
                    </a:p>
                  </a:txBody>
                  <a:tcPr marL="68580" marR="68580" marT="0" marB="0"/>
                </a:tc>
              </a:tr>
              <a:tr h="212602">
                <a:tc>
                  <a:txBody>
                    <a:bodyPr/>
                    <a:lstStyle/>
                    <a:p>
                      <a:pPr algn="just">
                        <a:lnSpc>
                          <a:spcPct val="107000"/>
                        </a:lnSpc>
                        <a:spcAft>
                          <a:spcPts val="0"/>
                        </a:spcAft>
                      </a:pPr>
                      <a:r>
                        <a:rPr lang="es-ES" sz="1200">
                          <a:effectLst/>
                        </a:rPr>
                        <a:t> </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b="1" dirty="0">
                          <a:effectLst/>
                          <a:latin typeface="+mj-lt"/>
                        </a:rPr>
                        <a:t>TOTAL DE INGRESOS DEL AÑO</a:t>
                      </a:r>
                      <a:endParaRPr lang="es-ES" sz="1100" b="1" dirty="0">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a:effectLst/>
                          <a:latin typeface="+mj-lt"/>
                        </a:rPr>
                        <a:t>4.550.000.000.</a:t>
                      </a:r>
                      <a:endParaRPr lang="es-ES" sz="1100" b="1">
                        <a:effectLst/>
                        <a:latin typeface="+mj-lt"/>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691.180.623.</a:t>
                      </a:r>
                      <a:endParaRPr lang="es-ES" sz="1100" b="1">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dirty="0">
                          <a:effectLst/>
                          <a:latin typeface="+mj-lt"/>
                        </a:rPr>
                        <a:t>   5.241.180.623  </a:t>
                      </a:r>
                      <a:endParaRPr lang="es-ES" sz="1100" b="1" dirty="0">
                        <a:effectLst/>
                        <a:latin typeface="+mj-lt"/>
                        <a:ea typeface="Calibri"/>
                        <a:cs typeface="Times New Roman"/>
                      </a:endParaRPr>
                    </a:p>
                  </a:txBody>
                  <a:tcPr marL="68580" marR="68580" marT="0" marB="0"/>
                </a:tc>
              </a:tr>
            </a:tbl>
          </a:graphicData>
        </a:graphic>
      </p:graphicFrame>
      <p:sp>
        <p:nvSpPr>
          <p:cNvPr id="5" name="4 Rectángulo"/>
          <p:cNvSpPr/>
          <p:nvPr/>
        </p:nvSpPr>
        <p:spPr>
          <a:xfrm>
            <a:off x="2627784" y="803267"/>
            <a:ext cx="3018647" cy="369332"/>
          </a:xfrm>
          <a:prstGeom prst="rect">
            <a:avLst/>
          </a:prstGeom>
        </p:spPr>
        <p:txBody>
          <a:bodyPr wrap="none">
            <a:spAutoFit/>
          </a:bodyPr>
          <a:lstStyle/>
          <a:p>
            <a:r>
              <a:rPr lang="es-ES" b="1" u="sng" dirty="0">
                <a:latin typeface="+mj-lt"/>
              </a:rPr>
              <a:t>PRESUPUESTO PERIODO 2022</a:t>
            </a:r>
            <a:endParaRPr lang="es-ES" dirty="0">
              <a:latin typeface="+mj-lt"/>
            </a:endParaRPr>
          </a:p>
        </p:txBody>
      </p:sp>
      <p:sp>
        <p:nvSpPr>
          <p:cNvPr id="6" name="5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7" name="6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8" name="7 Rectángulo"/>
          <p:cNvSpPr/>
          <p:nvPr/>
        </p:nvSpPr>
        <p:spPr>
          <a:xfrm>
            <a:off x="1907704" y="3667019"/>
            <a:ext cx="5472608" cy="369332"/>
          </a:xfrm>
          <a:prstGeom prst="rect">
            <a:avLst/>
          </a:prstGeom>
        </p:spPr>
        <p:txBody>
          <a:bodyPr wrap="square">
            <a:spAutoFit/>
          </a:bodyPr>
          <a:lstStyle/>
          <a:p>
            <a:r>
              <a:rPr lang="es-ES" b="1" u="sng" dirty="0">
                <a:latin typeface="+mj-lt"/>
              </a:rPr>
              <a:t>EJECUCION DEL PRESUPUESTO PERIODO 2022</a:t>
            </a:r>
            <a:endParaRPr lang="es-ES" dirty="0">
              <a:latin typeface="+mj-lt"/>
            </a:endParaRPr>
          </a:p>
        </p:txBody>
      </p:sp>
      <p:graphicFrame>
        <p:nvGraphicFramePr>
          <p:cNvPr id="9" name="8 Tabla"/>
          <p:cNvGraphicFramePr>
            <a:graphicFrameLocks noGrp="1"/>
          </p:cNvGraphicFramePr>
          <p:nvPr>
            <p:extLst>
              <p:ext uri="{D42A27DB-BD31-4B8C-83A1-F6EECF244321}">
                <p14:modId xmlns:p14="http://schemas.microsoft.com/office/powerpoint/2010/main" val="3880651404"/>
              </p:ext>
            </p:extLst>
          </p:nvPr>
        </p:nvGraphicFramePr>
        <p:xfrm>
          <a:off x="755575" y="4293096"/>
          <a:ext cx="7920882" cy="2098521"/>
        </p:xfrm>
        <a:graphic>
          <a:graphicData uri="http://schemas.openxmlformats.org/drawingml/2006/table">
            <a:tbl>
              <a:tblPr firstRow="1" firstCol="1" bandRow="1">
                <a:tableStyleId>{5C22544A-7EE6-4342-B048-85BDC9FD1C3A}</a:tableStyleId>
              </a:tblPr>
              <a:tblGrid>
                <a:gridCol w="441301"/>
                <a:gridCol w="3519528"/>
                <a:gridCol w="1431897"/>
                <a:gridCol w="1316909"/>
                <a:gridCol w="1211247"/>
              </a:tblGrid>
              <a:tr h="504056">
                <a:tc>
                  <a:txBody>
                    <a:bodyPr/>
                    <a:lstStyle/>
                    <a:p>
                      <a:pPr algn="just">
                        <a:lnSpc>
                          <a:spcPct val="107000"/>
                        </a:lnSpc>
                        <a:spcAft>
                          <a:spcPts val="0"/>
                        </a:spcAft>
                      </a:pPr>
                      <a:r>
                        <a:rPr lang="es-ES" sz="1200" u="sng">
                          <a:effectLst/>
                        </a:rPr>
                        <a:t>Nº</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RUBROS DEL PRESUPUESTO</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PRESUPUESTO VIGENTE 2022</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EJECUCION PERIODO 2022</a:t>
                      </a:r>
                      <a:endParaRPr lang="es-ES" sz="1100">
                        <a:effectLst/>
                        <a:latin typeface="Calibri"/>
                        <a:ea typeface="Calibri"/>
                        <a:cs typeface="Times New Roman"/>
                      </a:endParaRPr>
                    </a:p>
                  </a:txBody>
                  <a:tcPr marL="68580" marR="68580" marT="0" marB="0"/>
                </a:tc>
                <a:tc>
                  <a:txBody>
                    <a:bodyPr/>
                    <a:lstStyle/>
                    <a:p>
                      <a:pPr algn="ctr">
                        <a:lnSpc>
                          <a:spcPct val="107000"/>
                        </a:lnSpc>
                        <a:spcAft>
                          <a:spcPts val="0"/>
                        </a:spcAft>
                      </a:pPr>
                      <a:r>
                        <a:rPr lang="es-ES" sz="1200">
                          <a:effectLst/>
                        </a:rPr>
                        <a:t>%   EN EJECUCION </a:t>
                      </a:r>
                      <a:endParaRPr lang="es-ES" sz="1100">
                        <a:effectLst/>
                        <a:latin typeface="Calibri"/>
                        <a:ea typeface="Calibri"/>
                        <a:cs typeface="Times New Roman"/>
                      </a:endParaRPr>
                    </a:p>
                  </a:txBody>
                  <a:tcPr marL="68580" marR="68580" marT="0" marB="0"/>
                </a:tc>
              </a:tr>
              <a:tr h="318893">
                <a:tc>
                  <a:txBody>
                    <a:bodyPr/>
                    <a:lstStyle/>
                    <a:p>
                      <a:pPr algn="just">
                        <a:lnSpc>
                          <a:spcPct val="107000"/>
                        </a:lnSpc>
                        <a:spcAft>
                          <a:spcPts val="0"/>
                        </a:spcAft>
                      </a:pPr>
                      <a:r>
                        <a:rPr lang="es-ES" sz="1200">
                          <a:effectLst/>
                        </a:rPr>
                        <a:t>1</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a:effectLst/>
                        </a:rPr>
                        <a:t>INGRESOS ORDINARIOS</a:t>
                      </a:r>
                      <a:endParaRPr lang="es-ES" sz="1100">
                        <a:effectLst/>
                        <a:latin typeface="Calibri"/>
                        <a:ea typeface="Calibri"/>
                        <a:cs typeface="Times New Roman"/>
                      </a:endParaRPr>
                    </a:p>
                  </a:txBody>
                  <a:tcPr marL="68580" marR="68580" marT="0" marB="0"/>
                </a:tc>
                <a:tc>
                  <a:txBody>
                    <a:bodyPr/>
                    <a:lstStyle/>
                    <a:p>
                      <a:pPr algn="r">
                        <a:lnSpc>
                          <a:spcPct val="107000"/>
                        </a:lnSpc>
                        <a:spcAft>
                          <a:spcPts val="0"/>
                        </a:spcAft>
                      </a:pPr>
                      <a:r>
                        <a:rPr lang="es-ES" sz="1200" b="1" dirty="0">
                          <a:effectLst/>
                          <a:latin typeface="+mj-lt"/>
                        </a:rPr>
                        <a:t>2.015.200.349.-</a:t>
                      </a:r>
                      <a:endParaRPr lang="es-ES" sz="1100" b="1" dirty="0">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dirty="0">
                          <a:effectLst/>
                          <a:latin typeface="+mj-lt"/>
                        </a:rPr>
                        <a:t> 1.64.512.758</a:t>
                      </a:r>
                      <a:endParaRPr lang="es-ES" sz="1100" b="1" dirty="0">
                        <a:effectLst/>
                        <a:latin typeface="+mj-lt"/>
                        <a:ea typeface="Calibri"/>
                        <a:cs typeface="Times New Roman"/>
                      </a:endParaRPr>
                    </a:p>
                  </a:txBody>
                  <a:tcPr marL="68580" marR="68580" marT="0" marB="0"/>
                </a:tc>
                <a:tc>
                  <a:txBody>
                    <a:bodyPr/>
                    <a:lstStyle/>
                    <a:p>
                      <a:pPr algn="ctr">
                        <a:lnSpc>
                          <a:spcPct val="107000"/>
                        </a:lnSpc>
                        <a:spcAft>
                          <a:spcPts val="0"/>
                        </a:spcAft>
                      </a:pPr>
                      <a:r>
                        <a:rPr lang="es-ES" sz="1200" b="1">
                          <a:effectLst/>
                          <a:latin typeface="+mj-lt"/>
                        </a:rPr>
                        <a:t>81.41 %</a:t>
                      </a:r>
                      <a:endParaRPr lang="es-ES" sz="1100" b="1">
                        <a:effectLst/>
                        <a:latin typeface="+mj-lt"/>
                        <a:ea typeface="Calibri"/>
                        <a:cs typeface="Times New Roman"/>
                      </a:endParaRPr>
                    </a:p>
                  </a:txBody>
                  <a:tcPr marL="68580" marR="68580" marT="0" marB="0"/>
                </a:tc>
              </a:tr>
              <a:tr h="318893">
                <a:tc>
                  <a:txBody>
                    <a:bodyPr/>
                    <a:lstStyle/>
                    <a:p>
                      <a:pPr algn="just">
                        <a:lnSpc>
                          <a:spcPct val="107000"/>
                        </a:lnSpc>
                        <a:spcAft>
                          <a:spcPts val="0"/>
                        </a:spcAft>
                      </a:pPr>
                      <a:r>
                        <a:rPr lang="es-ES" sz="1200">
                          <a:effectLst/>
                        </a:rPr>
                        <a:t>2</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a:effectLst/>
                        </a:rPr>
                        <a:t>INGRESOS  JUEGOS DE AZAR</a:t>
                      </a:r>
                      <a:endParaRPr lang="es-ES" sz="1100">
                        <a:effectLst/>
                        <a:latin typeface="Calibri"/>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133.242.087.-</a:t>
                      </a:r>
                      <a:endParaRPr lang="es-ES" sz="1100" b="1">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dirty="0">
                          <a:effectLst/>
                          <a:latin typeface="+mj-lt"/>
                        </a:rPr>
                        <a:t>     67.829.675.</a:t>
                      </a:r>
                      <a:endParaRPr lang="es-ES" sz="1100" b="1" dirty="0">
                        <a:effectLst/>
                        <a:latin typeface="+mj-lt"/>
                        <a:ea typeface="Calibri"/>
                        <a:cs typeface="Times New Roman"/>
                      </a:endParaRPr>
                    </a:p>
                  </a:txBody>
                  <a:tcPr marL="68580" marR="68580" marT="0" marB="0"/>
                </a:tc>
                <a:tc>
                  <a:txBody>
                    <a:bodyPr/>
                    <a:lstStyle/>
                    <a:p>
                      <a:pPr algn="ctr">
                        <a:lnSpc>
                          <a:spcPct val="107000"/>
                        </a:lnSpc>
                        <a:spcAft>
                          <a:spcPts val="0"/>
                        </a:spcAft>
                      </a:pPr>
                      <a:r>
                        <a:rPr lang="es-ES" sz="1200" b="1">
                          <a:effectLst/>
                          <a:latin typeface="+mj-lt"/>
                        </a:rPr>
                        <a:t>      50 %</a:t>
                      </a:r>
                      <a:endParaRPr lang="es-ES" sz="1100" b="1">
                        <a:effectLst/>
                        <a:latin typeface="+mj-lt"/>
                        <a:ea typeface="Calibri"/>
                        <a:cs typeface="Times New Roman"/>
                      </a:endParaRPr>
                    </a:p>
                  </a:txBody>
                  <a:tcPr marL="68580" marR="68580" marT="0" marB="0"/>
                </a:tc>
              </a:tr>
              <a:tr h="318893">
                <a:tc>
                  <a:txBody>
                    <a:bodyPr/>
                    <a:lstStyle/>
                    <a:p>
                      <a:pPr algn="just">
                        <a:lnSpc>
                          <a:spcPct val="107000"/>
                        </a:lnSpc>
                        <a:spcAft>
                          <a:spcPts val="0"/>
                        </a:spcAft>
                      </a:pPr>
                      <a:r>
                        <a:rPr lang="es-ES" sz="1200">
                          <a:effectLst/>
                        </a:rPr>
                        <a:t>2</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a:effectLst/>
                        </a:rPr>
                        <a:t>INGRESOS EXTRA-ORDINARIOS ROYALTIES</a:t>
                      </a:r>
                      <a:endParaRPr lang="es-ES" sz="1100">
                        <a:effectLst/>
                        <a:latin typeface="Calibri"/>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1.689.106.699.-</a:t>
                      </a:r>
                      <a:endParaRPr lang="es-ES" sz="1100" b="1">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dirty="0">
                          <a:effectLst/>
                          <a:latin typeface="+mj-lt"/>
                        </a:rPr>
                        <a:t>1.633.445.897.</a:t>
                      </a:r>
                      <a:endParaRPr lang="es-ES" sz="1100" b="1" dirty="0">
                        <a:effectLst/>
                        <a:latin typeface="+mj-lt"/>
                        <a:ea typeface="Calibri"/>
                        <a:cs typeface="Times New Roman"/>
                      </a:endParaRPr>
                    </a:p>
                  </a:txBody>
                  <a:tcPr marL="68580" marR="68580" marT="0" marB="0"/>
                </a:tc>
                <a:tc>
                  <a:txBody>
                    <a:bodyPr/>
                    <a:lstStyle/>
                    <a:p>
                      <a:pPr algn="ctr">
                        <a:lnSpc>
                          <a:spcPct val="107000"/>
                        </a:lnSpc>
                        <a:spcAft>
                          <a:spcPts val="0"/>
                        </a:spcAft>
                      </a:pPr>
                      <a:r>
                        <a:rPr lang="es-ES" sz="1200" b="1">
                          <a:effectLst/>
                          <a:latin typeface="+mj-lt"/>
                        </a:rPr>
                        <a:t>96.70 %</a:t>
                      </a:r>
                      <a:endParaRPr lang="es-ES" sz="1100" b="1">
                        <a:effectLst/>
                        <a:latin typeface="+mj-lt"/>
                        <a:ea typeface="Calibri"/>
                        <a:cs typeface="Times New Roman"/>
                      </a:endParaRPr>
                    </a:p>
                  </a:txBody>
                  <a:tcPr marL="68580" marR="68580" marT="0" marB="0"/>
                </a:tc>
              </a:tr>
              <a:tr h="318893">
                <a:tc>
                  <a:txBody>
                    <a:bodyPr/>
                    <a:lstStyle/>
                    <a:p>
                      <a:pPr algn="just">
                        <a:lnSpc>
                          <a:spcPct val="107000"/>
                        </a:lnSpc>
                        <a:spcAft>
                          <a:spcPts val="0"/>
                        </a:spcAft>
                      </a:pPr>
                      <a:r>
                        <a:rPr lang="es-ES" sz="1200">
                          <a:effectLst/>
                        </a:rPr>
                        <a:t>3</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a:effectLst/>
                        </a:rPr>
                        <a:t>INGRESOS EXTRA-ORDINARIOS FONACIDE</a:t>
                      </a:r>
                      <a:endParaRPr lang="es-ES" sz="1100">
                        <a:effectLst/>
                        <a:latin typeface="Calibri"/>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   995.374.129.-</a:t>
                      </a:r>
                      <a:endParaRPr lang="es-ES" sz="1100" b="1">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dirty="0">
                          <a:effectLst/>
                          <a:latin typeface="+mj-lt"/>
                        </a:rPr>
                        <a:t>   639.963.730.</a:t>
                      </a:r>
                      <a:endParaRPr lang="es-ES" sz="1100" b="1" dirty="0">
                        <a:effectLst/>
                        <a:latin typeface="+mj-lt"/>
                        <a:ea typeface="Calibri"/>
                        <a:cs typeface="Times New Roman"/>
                      </a:endParaRPr>
                    </a:p>
                  </a:txBody>
                  <a:tcPr marL="68580" marR="68580" marT="0" marB="0"/>
                </a:tc>
                <a:tc>
                  <a:txBody>
                    <a:bodyPr/>
                    <a:lstStyle/>
                    <a:p>
                      <a:pPr algn="ctr">
                        <a:lnSpc>
                          <a:spcPct val="107000"/>
                        </a:lnSpc>
                        <a:spcAft>
                          <a:spcPts val="0"/>
                        </a:spcAft>
                      </a:pPr>
                      <a:r>
                        <a:rPr lang="es-ES" sz="1200" b="1" dirty="0">
                          <a:effectLst/>
                          <a:latin typeface="+mj-lt"/>
                        </a:rPr>
                        <a:t>64.29 %</a:t>
                      </a:r>
                      <a:endParaRPr lang="es-ES" sz="1100" b="1" dirty="0">
                        <a:effectLst/>
                        <a:latin typeface="+mj-lt"/>
                        <a:ea typeface="Calibri"/>
                        <a:cs typeface="Times New Roman"/>
                      </a:endParaRPr>
                    </a:p>
                  </a:txBody>
                  <a:tcPr marL="68580" marR="68580" marT="0" marB="0"/>
                </a:tc>
              </a:tr>
              <a:tr h="318893">
                <a:tc>
                  <a:txBody>
                    <a:bodyPr/>
                    <a:lstStyle/>
                    <a:p>
                      <a:pPr algn="just">
                        <a:lnSpc>
                          <a:spcPct val="107000"/>
                        </a:lnSpc>
                        <a:spcAft>
                          <a:spcPts val="0"/>
                        </a:spcAft>
                      </a:pPr>
                      <a:r>
                        <a:rPr lang="es-ES" sz="1200">
                          <a:effectLst/>
                        </a:rPr>
                        <a:t>4</a:t>
                      </a:r>
                      <a:endParaRPr lang="es-ES" sz="1100">
                        <a:effectLst/>
                        <a:latin typeface="Calibri"/>
                        <a:ea typeface="Calibri"/>
                        <a:cs typeface="Times New Roman"/>
                      </a:endParaRPr>
                    </a:p>
                  </a:txBody>
                  <a:tcPr marL="68580" marR="68580" marT="0" marB="0"/>
                </a:tc>
                <a:tc>
                  <a:txBody>
                    <a:bodyPr/>
                    <a:lstStyle/>
                    <a:p>
                      <a:pPr algn="just">
                        <a:lnSpc>
                          <a:spcPct val="107000"/>
                        </a:lnSpc>
                        <a:spcAft>
                          <a:spcPts val="0"/>
                        </a:spcAft>
                      </a:pPr>
                      <a:r>
                        <a:rPr lang="es-ES" sz="1100">
                          <a:effectLst/>
                        </a:rPr>
                        <a:t>INGRESOS EXTRA-ORDINARIOS RESARCIMIENTO</a:t>
                      </a:r>
                      <a:endParaRPr lang="es-ES" sz="1100">
                        <a:effectLst/>
                        <a:latin typeface="Calibri"/>
                        <a:ea typeface="Calibri"/>
                        <a:cs typeface="Times New Roman"/>
                      </a:endParaRPr>
                    </a:p>
                  </a:txBody>
                  <a:tcPr marL="68580" marR="68580" marT="0" marB="0"/>
                </a:tc>
                <a:tc>
                  <a:txBody>
                    <a:bodyPr/>
                    <a:lstStyle/>
                    <a:p>
                      <a:pPr algn="r">
                        <a:lnSpc>
                          <a:spcPct val="107000"/>
                        </a:lnSpc>
                        <a:spcAft>
                          <a:spcPts val="0"/>
                        </a:spcAft>
                      </a:pPr>
                      <a:r>
                        <a:rPr lang="es-ES" sz="1200" b="1">
                          <a:effectLst/>
                          <a:latin typeface="+mj-lt"/>
                        </a:rPr>
                        <a:t>1.120.511.496.-</a:t>
                      </a:r>
                      <a:endParaRPr lang="es-ES" sz="1100" b="1">
                        <a:effectLst/>
                        <a:latin typeface="+mj-lt"/>
                        <a:ea typeface="Calibri"/>
                        <a:cs typeface="Times New Roman"/>
                      </a:endParaRPr>
                    </a:p>
                  </a:txBody>
                  <a:tcPr marL="68580" marR="68580" marT="0" marB="0"/>
                </a:tc>
                <a:tc>
                  <a:txBody>
                    <a:bodyPr/>
                    <a:lstStyle/>
                    <a:p>
                      <a:pPr algn="just">
                        <a:lnSpc>
                          <a:spcPct val="107000"/>
                        </a:lnSpc>
                        <a:spcAft>
                          <a:spcPts val="0"/>
                        </a:spcAft>
                      </a:pPr>
                      <a:r>
                        <a:rPr lang="es-ES" sz="1200" b="1">
                          <a:effectLst/>
                          <a:latin typeface="+mj-lt"/>
                        </a:rPr>
                        <a:t>1.229.858.539.</a:t>
                      </a:r>
                      <a:endParaRPr lang="es-ES" sz="1100" b="1">
                        <a:effectLst/>
                        <a:latin typeface="+mj-lt"/>
                        <a:ea typeface="Calibri"/>
                        <a:cs typeface="Times New Roman"/>
                      </a:endParaRPr>
                    </a:p>
                  </a:txBody>
                  <a:tcPr marL="68580" marR="68580" marT="0" marB="0"/>
                </a:tc>
                <a:tc>
                  <a:txBody>
                    <a:bodyPr/>
                    <a:lstStyle/>
                    <a:p>
                      <a:pPr algn="ctr">
                        <a:lnSpc>
                          <a:spcPct val="107000"/>
                        </a:lnSpc>
                        <a:spcAft>
                          <a:spcPts val="0"/>
                        </a:spcAft>
                      </a:pPr>
                      <a:r>
                        <a:rPr lang="es-ES" sz="1200" b="1" dirty="0">
                          <a:effectLst/>
                          <a:latin typeface="+mj-lt"/>
                        </a:rPr>
                        <a:t>109.80 %</a:t>
                      </a:r>
                      <a:endParaRPr lang="es-ES" sz="1100" b="1" dirty="0">
                        <a:effectLst/>
                        <a:latin typeface="+mj-lt"/>
                        <a:ea typeface="Calibri"/>
                        <a:cs typeface="Times New Roman"/>
                      </a:endParaRPr>
                    </a:p>
                  </a:txBody>
                  <a:tcPr marL="68580" marR="68580" marT="0" marB="0"/>
                </a:tc>
              </a:tr>
            </a:tbl>
          </a:graphicData>
        </a:graphic>
      </p:graphicFrame>
    </p:spTree>
    <p:extLst>
      <p:ext uri="{BB962C8B-B14F-4D97-AF65-F5344CB8AC3E}">
        <p14:creationId xmlns:p14="http://schemas.microsoft.com/office/powerpoint/2010/main" val="202297740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1519" y="4509120"/>
            <a:ext cx="8928992" cy="2492896"/>
          </a:xfrm>
        </p:spPr>
        <p:txBody>
          <a:bodyPr>
            <a:normAutofit fontScale="925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GOBERNACIÓN DE CANINDEYU</a:t>
            </a:r>
          </a:p>
          <a:p>
            <a:pPr marL="0" indent="0">
              <a:buNone/>
            </a:pPr>
            <a:endPar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dirty="0" smtClean="0">
                <a:latin typeface="Arial Black" pitchFamily="34" charset="0"/>
              </a:rPr>
              <a:t>CONSTRUCCIÓN DE UNA CANCHA SINTÉTICA</a:t>
            </a:r>
          </a:p>
          <a:p>
            <a:pPr marL="0" indent="0">
              <a:buNone/>
            </a:pPr>
            <a:r>
              <a:rPr lang="es-ES" sz="2200" dirty="0" smtClean="0">
                <a:latin typeface="Arial Black" pitchFamily="34" charset="0"/>
              </a:rPr>
              <a:t>UBICACIÓN: CASCO URBANO – DISTRITO DE PUESRTO ADELA </a:t>
            </a:r>
          </a:p>
          <a:p>
            <a:pPr marL="0" indent="0">
              <a:buNone/>
            </a:pPr>
            <a:endParaRPr lang="es-ES" sz="2000" dirty="0">
              <a:latin typeface="Arial Black" pitchFamily="34" charset="0"/>
            </a:endParaRPr>
          </a:p>
          <a:p>
            <a:pPr marL="0" indent="0">
              <a:buNone/>
            </a:pPr>
            <a:r>
              <a:rPr lang="es-ES" sz="2000" dirty="0" smtClean="0">
                <a:latin typeface="Arial Black" pitchFamily="34" charset="0"/>
              </a:rPr>
              <a:t> OBRA: </a:t>
            </a:r>
            <a:r>
              <a:rPr lang="es-ES" sz="2000" b="1" dirty="0" smtClean="0">
                <a:ln w="10541" cmpd="sng">
                  <a:solidFill>
                    <a:schemeClr val="tx1"/>
                  </a:solidFill>
                  <a:prstDash val="solid"/>
                </a:ln>
                <a:solidFill>
                  <a:srgbClr val="FF0000"/>
                </a:solidFill>
                <a:latin typeface="Arial Black" pitchFamily="34" charset="0"/>
              </a:rPr>
              <a:t>CULMINADA   </a:t>
            </a:r>
            <a:r>
              <a:rPr lang="es-ES" sz="2000" dirty="0" smtClean="0">
                <a:latin typeface="Arial Black" pitchFamily="34" charset="0"/>
              </a:rPr>
              <a:t>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204448" y="944108"/>
            <a:ext cx="2807712" cy="1836820"/>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19" y="944108"/>
            <a:ext cx="2682945" cy="1836820"/>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346488" y="2967335"/>
            <a:ext cx="2679774" cy="1794429"/>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346488" y="944108"/>
            <a:ext cx="2679774" cy="1836820"/>
          </a:xfrm>
          <a:prstGeom prst="rect">
            <a:avLst/>
          </a:prstGeom>
        </p:spPr>
      </p:pic>
      <p:pic>
        <p:nvPicPr>
          <p:cNvPr id="10" name="9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4448" y="2945035"/>
            <a:ext cx="2807712" cy="1836821"/>
          </a:xfrm>
          <a:prstGeom prst="rect">
            <a:avLst/>
          </a:prstGeom>
        </p:spPr>
      </p:pic>
      <p:pic>
        <p:nvPicPr>
          <p:cNvPr id="11" name="10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31243" y="2924944"/>
            <a:ext cx="2682945" cy="1836820"/>
          </a:xfrm>
          <a:prstGeom prst="rect">
            <a:avLst/>
          </a:prstGeom>
        </p:spPr>
      </p:pic>
      <p:pic>
        <p:nvPicPr>
          <p:cNvPr id="5" name="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5070587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1"/>
                                        </p:tgtEl>
                                        <p:attrNameLst>
                                          <p:attrName>style.visibility</p:attrName>
                                        </p:attrNameLst>
                                      </p:cBhvr>
                                      <p:to>
                                        <p:strVal val="visible"/>
                                      </p:to>
                                    </p:set>
                                    <p:animEffect transition="in" filter="circle(in)">
                                      <p:cBhvr>
                                        <p:cTn id="16" dur="2000"/>
                                        <p:tgtEl>
                                          <p:spTgt spid="11"/>
                                        </p:tgtEl>
                                      </p:cBhvr>
                                    </p:animEffect>
                                  </p:childTnLst>
                                </p:cTn>
                              </p:par>
                              <p:par>
                                <p:cTn id="17" presetID="6" presetClass="entr" presetSubtype="16" fill="hold" nodeType="with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circle(in)">
                                      <p:cBhvr>
                                        <p:cTn id="19" dur="2000"/>
                                        <p:tgtEl>
                                          <p:spTgt spid="10"/>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57504" y="4581128"/>
            <a:ext cx="8928992" cy="2276872"/>
          </a:xfrm>
        </p:spPr>
        <p:txBody>
          <a:bodyPr>
            <a:normAutofit fontScale="775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1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GOBERNACIÓN DE CANINDEYU</a:t>
            </a:r>
          </a:p>
          <a:p>
            <a:pPr marL="0" indent="0">
              <a:buNone/>
            </a:pPr>
            <a:endPar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200" dirty="0" smtClean="0">
                <a:latin typeface="Arial Black" pitchFamily="34" charset="0"/>
              </a:rPr>
              <a:t>CONSTRUCCIÓN DE PAVIMENTO TIPO EMPEDRADO</a:t>
            </a:r>
          </a:p>
          <a:p>
            <a:pPr marL="0" indent="0">
              <a:buNone/>
            </a:pPr>
            <a:r>
              <a:rPr lang="es-ES" sz="2200" dirty="0" smtClean="0">
                <a:latin typeface="Arial Black" pitchFamily="34" charset="0"/>
              </a:rPr>
              <a:t> UBICACIÓN: CASCO URBANO TRAMO AVDA. CENTRAL (AL PUERTO)</a:t>
            </a:r>
          </a:p>
          <a:p>
            <a:pPr marL="0" indent="0">
              <a:buNone/>
            </a:pPr>
            <a:endParaRPr lang="es-ES" sz="2000" dirty="0">
              <a:latin typeface="Arial Black" pitchFamily="34" charset="0"/>
            </a:endParaRPr>
          </a:p>
          <a:p>
            <a:pPr marL="0" indent="0">
              <a:buNone/>
            </a:pPr>
            <a:r>
              <a:rPr lang="es-ES" sz="2000" dirty="0" smtClean="0">
                <a:latin typeface="Arial Black" pitchFamily="34" charset="0"/>
              </a:rPr>
              <a:t> OBRA: </a:t>
            </a:r>
            <a:r>
              <a:rPr lang="es-ES" sz="2000" b="1" dirty="0" smtClean="0">
                <a:ln w="10541" cmpd="sng">
                  <a:solidFill>
                    <a:schemeClr val="tx1"/>
                  </a:solidFill>
                  <a:prstDash val="solid"/>
                </a:ln>
                <a:solidFill>
                  <a:srgbClr val="FF0000"/>
                </a:solidFill>
                <a:latin typeface="Arial Black" pitchFamily="34" charset="0"/>
              </a:rPr>
              <a:t>CULMINADA   </a:t>
            </a:r>
            <a:r>
              <a:rPr lang="es-ES" sz="2000" dirty="0" smtClean="0">
                <a:latin typeface="Arial Black" pitchFamily="34" charset="0"/>
              </a:rPr>
              <a:t>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82059" y="2996952"/>
            <a:ext cx="2810421" cy="1800200"/>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03848" y="2996952"/>
            <a:ext cx="2694022" cy="1800200"/>
          </a:xfrm>
          <a:prstGeom prst="rect">
            <a:avLst/>
          </a:prstGeom>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087133" y="799367"/>
            <a:ext cx="2805347" cy="2053569"/>
          </a:xfrm>
          <a:prstGeom prst="rect">
            <a:avLst/>
          </a:prstGeom>
        </p:spPr>
      </p:pic>
      <p:pic>
        <p:nvPicPr>
          <p:cNvPr id="15" name="1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520" y="2996952"/>
            <a:ext cx="2711913" cy="1800200"/>
          </a:xfrm>
          <a:prstGeom prst="rect">
            <a:avLst/>
          </a:prstGeom>
        </p:spPr>
      </p:pic>
      <p:pic>
        <p:nvPicPr>
          <p:cNvPr id="16" name="15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203848" y="836712"/>
            <a:ext cx="2694022" cy="2044205"/>
          </a:xfrm>
          <a:prstGeom prst="rect">
            <a:avLst/>
          </a:prstGeom>
        </p:spPr>
      </p:pic>
      <p:pic>
        <p:nvPicPr>
          <p:cNvPr id="17" name="1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1521" y="836712"/>
            <a:ext cx="2711912" cy="2033934"/>
          </a:xfrm>
          <a:prstGeom prst="rect">
            <a:avLst/>
          </a:prstGeom>
        </p:spPr>
      </p:pic>
      <p:pic>
        <p:nvPicPr>
          <p:cNvPr id="5" name="4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03444717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circle(in)">
                                      <p:cBhvr>
                                        <p:cTn id="7" dur="2000"/>
                                        <p:tgtEl>
                                          <p:spTgt spid="17"/>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circle(in)">
                                      <p:cBhvr>
                                        <p:cTn id="13" dur="2000"/>
                                        <p:tgtEl>
                                          <p:spTgt spid="13"/>
                                        </p:tgtEl>
                                      </p:cBhvr>
                                    </p:animEffect>
                                  </p:childTnLst>
                                </p:cTn>
                              </p:par>
                              <p:par>
                                <p:cTn id="14" presetID="6" presetClass="entr" presetSubtype="16" fill="hold" nodeType="withEffect">
                                  <p:stCondLst>
                                    <p:cond delay="0"/>
                                  </p:stCondLst>
                                  <p:childTnLst>
                                    <p:set>
                                      <p:cBhvr>
                                        <p:cTn id="15" dur="1" fill="hold">
                                          <p:stCondLst>
                                            <p:cond delay="0"/>
                                          </p:stCondLst>
                                        </p:cTn>
                                        <p:tgtEl>
                                          <p:spTgt spid="15"/>
                                        </p:tgtEl>
                                        <p:attrNameLst>
                                          <p:attrName>style.visibility</p:attrName>
                                        </p:attrNameLst>
                                      </p:cBhvr>
                                      <p:to>
                                        <p:strVal val="visible"/>
                                      </p:to>
                                    </p:set>
                                    <p:animEffect transition="in" filter="circle(in)">
                                      <p:cBhvr>
                                        <p:cTn id="16" dur="2000"/>
                                        <p:tgtEl>
                                          <p:spTgt spid="15"/>
                                        </p:tgtEl>
                                      </p:cBhvr>
                                    </p:animEffect>
                                  </p:childTnLst>
                                </p:cTn>
                              </p:par>
                              <p:par>
                                <p:cTn id="17" presetID="6" presetClass="entr" presetSubtype="16"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circle(in)">
                                      <p:cBhvr>
                                        <p:cTn id="19" dur="2000"/>
                                        <p:tgtEl>
                                          <p:spTgt spid="12"/>
                                        </p:tgtEl>
                                      </p:cBhvr>
                                    </p:animEffect>
                                  </p:childTnLst>
                                </p:cTn>
                              </p:par>
                              <p:par>
                                <p:cTn id="20" presetID="6" presetClass="entr" presetSubtype="16"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circle(in)">
                                      <p:cBhvr>
                                        <p:cTn id="22" dur="20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6" end="6"/>
                                            </p:txEl>
                                          </p:spTgt>
                                        </p:tgtEl>
                                        <p:attrNameLst>
                                          <p:attrName>style.visibility</p:attrName>
                                        </p:attrNameLst>
                                      </p:cBhvr>
                                      <p:to>
                                        <p:strVal val="visible"/>
                                      </p:to>
                                    </p:set>
                                    <p:animEffect transition="in" filter="circle(in)">
                                      <p:cBhvr>
                                        <p:cTn id="42"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9869" y="4725144"/>
            <a:ext cx="8928992" cy="1992573"/>
          </a:xfrm>
        </p:spPr>
        <p:txBody>
          <a:bodyPr>
            <a:normAutofit fontScale="775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GOBERNACIÓN DE CANINDEYU</a:t>
            </a:r>
          </a:p>
          <a:p>
            <a:pPr marL="0" indent="0">
              <a:buNone/>
            </a:pPr>
            <a:endPar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200" dirty="0" smtClean="0">
                <a:latin typeface="Arial Black" pitchFamily="34" charset="0"/>
              </a:rPr>
              <a:t>CONSTRUCCIÓN DE TINGLADO C/ PISO </a:t>
            </a:r>
          </a:p>
          <a:p>
            <a:pPr marL="0" indent="0">
              <a:buNone/>
            </a:pPr>
            <a:r>
              <a:rPr lang="es-ES" sz="2200" dirty="0" smtClean="0">
                <a:latin typeface="Arial Black" pitchFamily="34" charset="0"/>
              </a:rPr>
              <a:t>UBICACIÓN: ESCUELA BÁSICA Nº 14274 TEKOHA POTY VERA KM 15  </a:t>
            </a:r>
          </a:p>
          <a:p>
            <a:pPr marL="0" indent="0">
              <a:buNone/>
            </a:pPr>
            <a:endParaRPr lang="es-ES" sz="2000" dirty="0">
              <a:latin typeface="Arial Black" pitchFamily="34" charset="0"/>
            </a:endParaRPr>
          </a:p>
          <a:p>
            <a:pPr marL="0" indent="0">
              <a:buNone/>
            </a:pPr>
            <a:r>
              <a:rPr lang="es-ES" sz="2000" dirty="0" smtClean="0">
                <a:latin typeface="Arial Black" pitchFamily="34" charset="0"/>
              </a:rPr>
              <a:t> OBRA: </a:t>
            </a:r>
            <a:r>
              <a:rPr lang="es-ES" sz="2000" b="1" dirty="0" smtClean="0">
                <a:ln w="10541" cmpd="sng">
                  <a:solidFill>
                    <a:schemeClr val="tx1"/>
                  </a:solidFill>
                  <a:prstDash val="solid"/>
                </a:ln>
                <a:solidFill>
                  <a:srgbClr val="FF0000"/>
                </a:solidFill>
                <a:latin typeface="Arial Black" pitchFamily="34" charset="0"/>
              </a:rPr>
              <a:t>CULMINADA   </a:t>
            </a:r>
            <a:r>
              <a:rPr lang="es-ES" sz="2000" dirty="0" smtClean="0">
                <a:latin typeface="Arial Black" pitchFamily="34" charset="0"/>
              </a:rPr>
              <a:t>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9552" y="908721"/>
            <a:ext cx="3600400" cy="1936596"/>
          </a:xfrm>
          <a:prstGeom prst="rect">
            <a:avLst/>
          </a:prstGeom>
        </p:spPr>
      </p:pic>
      <p:pic>
        <p:nvPicPr>
          <p:cNvPr id="7" name="6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79635" y="2995013"/>
            <a:ext cx="3548749" cy="1795752"/>
          </a:xfrm>
          <a:prstGeom prst="rect">
            <a:avLst/>
          </a:prstGeom>
        </p:spPr>
      </p:pic>
      <p:pic>
        <p:nvPicPr>
          <p:cNvPr id="8" name="7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39553" y="2990565"/>
            <a:ext cx="3600399" cy="1800200"/>
          </a:xfrm>
          <a:prstGeom prst="rect">
            <a:avLst/>
          </a:prstGeom>
        </p:spPr>
      </p:pic>
      <p:pic>
        <p:nvPicPr>
          <p:cNvPr id="9" name="8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9635" y="908722"/>
            <a:ext cx="3548749" cy="1936596"/>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577653452"/>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circle(in)">
                                      <p:cBhvr>
                                        <p:cTn id="10" dur="2000"/>
                                        <p:tgtEl>
                                          <p:spTgt spid="9"/>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3" end="3"/>
                                            </p:txEl>
                                          </p:spTgt>
                                        </p:tgtEl>
                                        <p:attrNameLst>
                                          <p:attrName>style.visibility</p:attrName>
                                        </p:attrNameLst>
                                      </p:cBhvr>
                                      <p:to>
                                        <p:strVal val="visible"/>
                                      </p:to>
                                    </p:set>
                                    <p:animEffect transition="in" filter="circle(in)">
                                      <p:cBhvr>
                                        <p:cTn id="26" dur="2000"/>
                                        <p:tgtEl>
                                          <p:spTgt spid="3">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circle(in)">
                                      <p:cBhvr>
                                        <p:cTn id="31" dur="2000"/>
                                        <p:tgtEl>
                                          <p:spTgt spid="3">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6" end="6"/>
                                            </p:txEl>
                                          </p:spTgt>
                                        </p:tgtEl>
                                        <p:attrNameLst>
                                          <p:attrName>style.visibility</p:attrName>
                                        </p:attrNameLst>
                                      </p:cBhvr>
                                      <p:to>
                                        <p:strVal val="visible"/>
                                      </p:to>
                                    </p:set>
                                    <p:animEffect transition="in" filter="circle(in)">
                                      <p:cBhvr>
                                        <p:cTn id="36"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5008" y="3890666"/>
            <a:ext cx="8928992" cy="2706686"/>
          </a:xfrm>
        </p:spPr>
        <p:txBody>
          <a:bodyPr>
            <a:normAutofit fontScale="850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GOBERNACIÓN DE CANINDEYU</a:t>
            </a:r>
          </a:p>
          <a:p>
            <a:pPr marL="0" indent="0">
              <a:buNone/>
            </a:pPr>
            <a:endPar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200" dirty="0" smtClean="0">
                <a:latin typeface="Arial Black" pitchFamily="34" charset="0"/>
              </a:rPr>
              <a:t>CONSTRUCCIÓN DE TINGLADO C/ PISO </a:t>
            </a:r>
          </a:p>
          <a:p>
            <a:pPr marL="0" indent="0">
              <a:buNone/>
            </a:pPr>
            <a:endParaRPr lang="es-ES" sz="2200" dirty="0" smtClean="0">
              <a:latin typeface="Arial Black" pitchFamily="34" charset="0"/>
              <a:ea typeface="Cambria Math"/>
            </a:endParaRPr>
          </a:p>
          <a:p>
            <a:pPr marL="0" indent="0">
              <a:buNone/>
            </a:pPr>
            <a:r>
              <a:rPr lang="es-ES" sz="2200" dirty="0" smtClean="0">
                <a:latin typeface="Arial Black" pitchFamily="34" charset="0"/>
                <a:ea typeface="Cambria Math"/>
              </a:rPr>
              <a:t> </a:t>
            </a:r>
            <a:r>
              <a:rPr lang="es-ES" sz="2200" dirty="0" smtClean="0">
                <a:latin typeface="Arial Black" pitchFamily="34" charset="0"/>
              </a:rPr>
              <a:t>UBICACIÓN: ASENTAMIENTO LA PAZ  - DISTRITO DE PUESRTO ADELA </a:t>
            </a:r>
          </a:p>
          <a:p>
            <a:pPr marL="0" indent="0">
              <a:buNone/>
            </a:pPr>
            <a:endParaRPr lang="es-ES" sz="2000" dirty="0">
              <a:latin typeface="Arial Black" pitchFamily="34" charset="0"/>
            </a:endParaRPr>
          </a:p>
          <a:p>
            <a:pPr marL="0" indent="0">
              <a:buNone/>
            </a:pPr>
            <a:r>
              <a:rPr lang="es-ES" sz="2000" dirty="0" smtClean="0">
                <a:latin typeface="Arial Black" pitchFamily="34" charset="0"/>
              </a:rPr>
              <a:t> OBRA: </a:t>
            </a:r>
            <a:r>
              <a:rPr lang="es-ES" sz="2000" b="1" dirty="0" smtClean="0">
                <a:ln w="10541" cmpd="sng">
                  <a:solidFill>
                    <a:schemeClr val="tx1"/>
                  </a:solidFill>
                  <a:prstDash val="solid"/>
                </a:ln>
                <a:solidFill>
                  <a:srgbClr val="FF0000"/>
                </a:solidFill>
                <a:latin typeface="Arial Black" pitchFamily="34" charset="0"/>
              </a:rPr>
              <a:t>CULMINADA   </a:t>
            </a:r>
            <a:r>
              <a:rPr lang="es-ES" sz="2000" dirty="0" smtClean="0">
                <a:latin typeface="Arial Black" pitchFamily="34" charset="0"/>
              </a:rPr>
              <a:t>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80948" y="1301478"/>
            <a:ext cx="2582104" cy="2775593"/>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2830" y="1301479"/>
            <a:ext cx="2625267" cy="2775593"/>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103024" y="1301479"/>
            <a:ext cx="2473333" cy="2775593"/>
          </a:xfrm>
          <a:prstGeom prst="rect">
            <a:avLst/>
          </a:prstGeom>
        </p:spPr>
      </p:pic>
    </p:spTree>
    <p:extLst>
      <p:ext uri="{BB962C8B-B14F-4D97-AF65-F5344CB8AC3E}">
        <p14:creationId xmlns:p14="http://schemas.microsoft.com/office/powerpoint/2010/main" val="18522421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6" presetClass="entr" presetSubtype="16" fill="hold" grpId="0" nodeType="clickEffect">
                                  <p:stCondLst>
                                    <p:cond delay="0"/>
                                  </p:stCondLst>
                                  <p:childTnLst>
                                    <p:set>
                                      <p:cBhvr>
                                        <p:cTn id="32" dur="1" fill="hold">
                                          <p:stCondLst>
                                            <p:cond delay="0"/>
                                          </p:stCondLst>
                                        </p:cTn>
                                        <p:tgtEl>
                                          <p:spTgt spid="3">
                                            <p:txEl>
                                              <p:pRg st="7" end="7"/>
                                            </p:txEl>
                                          </p:spTgt>
                                        </p:tgtEl>
                                        <p:attrNameLst>
                                          <p:attrName>style.visibility</p:attrName>
                                        </p:attrNameLst>
                                      </p:cBhvr>
                                      <p:to>
                                        <p:strVal val="visible"/>
                                      </p:to>
                                    </p:set>
                                    <p:animEffect transition="in" filter="circle(in)">
                                      <p:cBhvr>
                                        <p:cTn id="33"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15008" y="4005063"/>
            <a:ext cx="8928992" cy="2592287"/>
          </a:xfrm>
        </p:spPr>
        <p:txBody>
          <a:bodyPr>
            <a:normAutofit fontScale="925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GOBERNACIÓN DE CANINDEYU</a:t>
            </a:r>
            <a:endParaRPr lang="es-ES" sz="2200" dirty="0" smtClean="0">
              <a:latin typeface="Arial Black" pitchFamily="34" charset="0"/>
            </a:endParaRPr>
          </a:p>
          <a:p>
            <a:pPr marL="0" indent="0">
              <a:buNone/>
            </a:pPr>
            <a:endParaRPr lang="es-ES" sz="2200" dirty="0" smtClean="0">
              <a:latin typeface="Arial Black" pitchFamily="34" charset="0"/>
              <a:ea typeface="Cambria Math"/>
            </a:endParaRPr>
          </a:p>
          <a:p>
            <a:pPr marL="0" indent="0">
              <a:buNone/>
            </a:pPr>
            <a:r>
              <a:rPr lang="es-ES" sz="2200" dirty="0" smtClean="0">
                <a:latin typeface="Arial Black" pitchFamily="34" charset="0"/>
                <a:ea typeface="Cambria Math"/>
              </a:rPr>
              <a:t>ENTREGA DE EQUIPOS DE OFICINA PARA EL COLEGIO NACIONAL HERMINIA CORTAZAR DE LEITE </a:t>
            </a:r>
          </a:p>
          <a:p>
            <a:pPr marL="0" indent="0">
              <a:buNone/>
            </a:pPr>
            <a:endParaRPr lang="es-ES" sz="2000" dirty="0">
              <a:latin typeface="Arial Black" pitchFamily="34" charset="0"/>
            </a:endParaRPr>
          </a:p>
          <a:p>
            <a:pPr marL="0" indent="0">
              <a:buNone/>
            </a:pPr>
            <a:r>
              <a:rPr lang="es-ES" sz="2000" dirty="0" smtClean="0">
                <a:solidFill>
                  <a:srgbClr val="FF0000"/>
                </a:solidFill>
                <a:latin typeface="Arial Black" pitchFamily="34" charset="0"/>
              </a:rPr>
              <a:t>10</a:t>
            </a:r>
            <a:r>
              <a:rPr lang="es-ES" sz="2000" dirty="0" smtClean="0">
                <a:latin typeface="Arial Black" pitchFamily="34" charset="0"/>
              </a:rPr>
              <a:t> NOTEBOOK HP CORE 3 RAM 8GB</a:t>
            </a:r>
          </a:p>
          <a:p>
            <a:pPr marL="0" indent="0">
              <a:buNone/>
            </a:pPr>
            <a:r>
              <a:rPr lang="es-ES" sz="2000" dirty="0" smtClean="0">
                <a:latin typeface="Arial Black" pitchFamily="34" charset="0"/>
              </a:rPr>
              <a:t> </a:t>
            </a:r>
            <a:r>
              <a:rPr lang="es-ES" sz="2000" dirty="0" smtClean="0">
                <a:solidFill>
                  <a:srgbClr val="FF0000"/>
                </a:solidFill>
                <a:latin typeface="Arial Black" pitchFamily="34" charset="0"/>
              </a:rPr>
              <a:t>1</a:t>
            </a:r>
            <a:r>
              <a:rPr lang="es-ES" sz="2000" dirty="0" smtClean="0">
                <a:latin typeface="Arial Black" pitchFamily="34" charset="0"/>
              </a:rPr>
              <a:t>  FOTOCOPIADORA BROTHER DCP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8" name="7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05143" y="831681"/>
            <a:ext cx="2390993" cy="1693061"/>
          </a:xfrm>
          <a:prstGeom prst="rect">
            <a:avLst/>
          </a:prstGeom>
        </p:spPr>
      </p:pic>
      <p:pic>
        <p:nvPicPr>
          <p:cNvPr id="9" name="8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12160" y="848668"/>
            <a:ext cx="2280271" cy="1693061"/>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891028" y="2569620"/>
            <a:ext cx="1944215" cy="1693061"/>
          </a:xfrm>
          <a:prstGeom prst="rect">
            <a:avLst/>
          </a:prstGeom>
        </p:spPr>
      </p:pic>
      <p:pic>
        <p:nvPicPr>
          <p:cNvPr id="11" name="10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475472" y="2569620"/>
            <a:ext cx="1985048" cy="1718760"/>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12" name="11 Imagen"/>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83568" y="810290"/>
            <a:ext cx="2592288" cy="1703308"/>
          </a:xfrm>
          <a:prstGeom prst="rect">
            <a:avLst/>
          </a:prstGeom>
        </p:spPr>
      </p:pic>
    </p:spTree>
    <p:extLst>
      <p:ext uri="{BB962C8B-B14F-4D97-AF65-F5344CB8AC3E}">
        <p14:creationId xmlns:p14="http://schemas.microsoft.com/office/powerpoint/2010/main" val="5403774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par>
                                <p:cTn id="14" presetID="6" presetClass="entr" presetSubtype="16" fill="hold"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circle(in)">
                                      <p:cBhvr>
                                        <p:cTn id="16" dur="2000"/>
                                        <p:tgtEl>
                                          <p:spTgt spid="10"/>
                                        </p:tgtEl>
                                      </p:cBhvr>
                                    </p:animEffect>
                                  </p:childTnLst>
                                </p:cTn>
                              </p:par>
                              <p:par>
                                <p:cTn id="17" presetID="6" presetClass="entr" presetSubtype="16"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circle(in)">
                                      <p:cBhvr>
                                        <p:cTn id="19" dur="2000"/>
                                        <p:tgtEl>
                                          <p:spTgt spid="11"/>
                                        </p:tgtEl>
                                      </p:cBhvr>
                                    </p:animEffect>
                                  </p:childTnLst>
                                </p:cTn>
                              </p:par>
                            </p:childTnLst>
                          </p:cTn>
                        </p:par>
                      </p:childTnLst>
                    </p:cTn>
                  </p:par>
                  <p:par>
                    <p:cTn id="20" fill="hold">
                      <p:stCondLst>
                        <p:cond delay="indefinite"/>
                      </p:stCondLst>
                      <p:childTnLst>
                        <p:par>
                          <p:cTn id="21" fill="hold">
                            <p:stCondLst>
                              <p:cond delay="0"/>
                            </p:stCondLst>
                            <p:childTnLst>
                              <p:par>
                                <p:cTn id="22" presetID="6" presetClass="entr" presetSubtype="16" fill="hold" grpId="0" nodeType="clickEffect">
                                  <p:stCondLst>
                                    <p:cond delay="0"/>
                                  </p:stCondLst>
                                  <p:childTnLst>
                                    <p:set>
                                      <p:cBhvr>
                                        <p:cTn id="23" dur="1" fill="hold">
                                          <p:stCondLst>
                                            <p:cond delay="0"/>
                                          </p:stCondLst>
                                        </p:cTn>
                                        <p:tgtEl>
                                          <p:spTgt spid="3">
                                            <p:txEl>
                                              <p:pRg st="1" end="1"/>
                                            </p:txEl>
                                          </p:spTgt>
                                        </p:tgtEl>
                                        <p:attrNameLst>
                                          <p:attrName>style.visibility</p:attrName>
                                        </p:attrNameLst>
                                      </p:cBhvr>
                                      <p:to>
                                        <p:strVal val="visible"/>
                                      </p:to>
                                    </p:set>
                                    <p:animEffect transition="in" filter="circle(in)">
                                      <p:cBhvr>
                                        <p:cTn id="24" dur="2000"/>
                                        <p:tgtEl>
                                          <p:spTgt spid="3">
                                            <p:txEl>
                                              <p:pRg st="1" end="1"/>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grpId="0" nodeType="clickEffect">
                                  <p:stCondLst>
                                    <p:cond delay="0"/>
                                  </p:stCondLst>
                                  <p:childTnLst>
                                    <p:set>
                                      <p:cBhvr>
                                        <p:cTn id="28" dur="1" fill="hold">
                                          <p:stCondLst>
                                            <p:cond delay="0"/>
                                          </p:stCondLst>
                                        </p:cTn>
                                        <p:tgtEl>
                                          <p:spTgt spid="3">
                                            <p:txEl>
                                              <p:pRg st="3" end="3"/>
                                            </p:txEl>
                                          </p:spTgt>
                                        </p:tgtEl>
                                        <p:attrNameLst>
                                          <p:attrName>style.visibility</p:attrName>
                                        </p:attrNameLst>
                                      </p:cBhvr>
                                      <p:to>
                                        <p:strVal val="visible"/>
                                      </p:to>
                                    </p:set>
                                    <p:animEffect transition="in" filter="circle(in)">
                                      <p:cBhvr>
                                        <p:cTn id="29" dur="2000"/>
                                        <p:tgtEl>
                                          <p:spTgt spid="3">
                                            <p:txEl>
                                              <p:pRg st="3" end="3"/>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grpId="0" nodeType="clickEffect">
                                  <p:stCondLst>
                                    <p:cond delay="0"/>
                                  </p:stCondLst>
                                  <p:childTnLst>
                                    <p:set>
                                      <p:cBhvr>
                                        <p:cTn id="33" dur="1" fill="hold">
                                          <p:stCondLst>
                                            <p:cond delay="0"/>
                                          </p:stCondLst>
                                        </p:cTn>
                                        <p:tgtEl>
                                          <p:spTgt spid="3">
                                            <p:txEl>
                                              <p:pRg st="5" end="5"/>
                                            </p:txEl>
                                          </p:spTgt>
                                        </p:tgtEl>
                                        <p:attrNameLst>
                                          <p:attrName>style.visibility</p:attrName>
                                        </p:attrNameLst>
                                      </p:cBhvr>
                                      <p:to>
                                        <p:strVal val="visible"/>
                                      </p:to>
                                    </p:set>
                                    <p:animEffect transition="in" filter="circle(in)">
                                      <p:cBhvr>
                                        <p:cTn id="34" dur="2000"/>
                                        <p:tgtEl>
                                          <p:spTgt spid="3">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3">
                                            <p:txEl>
                                              <p:pRg st="6" end="6"/>
                                            </p:txEl>
                                          </p:spTgt>
                                        </p:tgtEl>
                                        <p:attrNameLst>
                                          <p:attrName>style.visibility</p:attrName>
                                        </p:attrNameLst>
                                      </p:cBhvr>
                                      <p:to>
                                        <p:strVal val="visible"/>
                                      </p:to>
                                    </p:set>
                                    <p:animEffect transition="in" filter="circle(in)">
                                      <p:cBhvr>
                                        <p:cTn id="39" dur="20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4723" y="4149080"/>
            <a:ext cx="8928992" cy="2376264"/>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lgn="ctr">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GOBERNACIÓN DE CANINDEYU</a:t>
            </a:r>
          </a:p>
          <a:p>
            <a:pPr marL="0" indent="0">
              <a:buNone/>
            </a:pPr>
            <a:endPar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000" dirty="0" smtClean="0">
                <a:latin typeface="Arial Black" pitchFamily="34" charset="0"/>
              </a:rPr>
              <a:t>INVERSIÓN TOTAL: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8" name="7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93214" y="1171970"/>
            <a:ext cx="3119146" cy="3401853"/>
          </a:xfrm>
          <a:prstGeom prst="rect">
            <a:avLst/>
          </a:prstGeom>
        </p:spPr>
      </p:pic>
      <p:sp>
        <p:nvSpPr>
          <p:cNvPr id="10" name="9 Rectángulo"/>
          <p:cNvSpPr/>
          <p:nvPr/>
        </p:nvSpPr>
        <p:spPr>
          <a:xfrm>
            <a:off x="2213102" y="5373216"/>
            <a:ext cx="5982102" cy="646331"/>
          </a:xfrm>
          <a:prstGeom prst="rect">
            <a:avLst/>
          </a:prstGeom>
          <a:noFill/>
        </p:spPr>
        <p:txBody>
          <a:bodyPr wrap="square" lIns="91440" tIns="45720" rIns="91440" bIns="45720">
            <a:spAutoFit/>
          </a:bodyPr>
          <a:lstStyle/>
          <a:p>
            <a:pPr algn="ctr"/>
            <a:r>
              <a:rPr lang="es-ES" sz="3600" b="1" cap="none" spc="0" dirty="0" smtClean="0">
                <a:ln w="10541" cmpd="sng">
                  <a:solidFill>
                    <a:srgbClr val="7D7D7D">
                      <a:tint val="100000"/>
                      <a:shade val="100000"/>
                      <a:satMod val="110000"/>
                    </a:srgbClr>
                  </a:solidFill>
                  <a:prstDash val="solid"/>
                </a:ln>
                <a:solidFill>
                  <a:srgbClr val="FF0000"/>
                </a:solidFill>
                <a:effectLst/>
                <a:latin typeface="Arial Black" pitchFamily="34" charset="0"/>
              </a:rPr>
              <a:t> Gs 1.740.214.470</a:t>
            </a:r>
            <a:endParaRPr lang="es-ES" sz="3600" b="1" cap="none" spc="0" dirty="0">
              <a:ln w="10541" cmpd="sng">
                <a:solidFill>
                  <a:srgbClr val="7D7D7D">
                    <a:tint val="100000"/>
                    <a:shade val="100000"/>
                    <a:satMod val="110000"/>
                  </a:srgbClr>
                </a:solidFill>
                <a:prstDash val="solid"/>
              </a:ln>
              <a:solidFill>
                <a:srgbClr val="FF0000"/>
              </a:solidFill>
              <a:effectLst/>
            </a:endParaRPr>
          </a:p>
        </p:txBody>
      </p:sp>
      <p:pic>
        <p:nvPicPr>
          <p:cNvPr id="11" name="10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80528" y="1186299"/>
            <a:ext cx="6596293" cy="2962781"/>
          </a:xfrm>
          <a:prstGeom prst="rect">
            <a:avLst/>
          </a:prstGeom>
        </p:spPr>
      </p:pic>
    </p:spTree>
    <p:extLst>
      <p:ext uri="{BB962C8B-B14F-4D97-AF65-F5344CB8AC3E}">
        <p14:creationId xmlns:p14="http://schemas.microsoft.com/office/powerpoint/2010/main" val="21161183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circle(in)">
                                      <p:cBhvr>
                                        <p:cTn id="7" dur="2000"/>
                                        <p:tgtEl>
                                          <p:spTgt spid="11"/>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3" end="3"/>
                                            </p:txEl>
                                          </p:spTgt>
                                        </p:tgtEl>
                                        <p:attrNameLst>
                                          <p:attrName>style.visibility</p:attrName>
                                        </p:attrNameLst>
                                      </p:cBhvr>
                                      <p:to>
                                        <p:strVal val="visible"/>
                                      </p:to>
                                    </p:set>
                                    <p:animEffect transition="in" filter="circle(in)">
                                      <p:cBhvr>
                                        <p:cTn id="20" dur="2000"/>
                                        <p:tgtEl>
                                          <p:spTgt spid="3">
                                            <p:txEl>
                                              <p:pRg st="3" end="3"/>
                                            </p:txEl>
                                          </p:spTgt>
                                        </p:tgtEl>
                                      </p:cBhvr>
                                    </p:animEffect>
                                  </p:childTnLst>
                                </p:cTn>
                              </p:par>
                              <p:par>
                                <p:cTn id="21" presetID="6" presetClass="entr" presetSubtype="16"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Effect transition="in" filter="circle(in)">
                                      <p:cBhvr>
                                        <p:cTn id="23" dur="2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10"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221089"/>
            <a:ext cx="8928992" cy="2606918"/>
          </a:xfrm>
        </p:spPr>
        <p:txBody>
          <a:bodyPr>
            <a:normAutofit fontScale="92500"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ANNP </a:t>
            </a:r>
          </a:p>
          <a:p>
            <a:pPr marL="0" indent="0">
              <a:buNone/>
            </a:pPr>
            <a:r>
              <a:rPr lang="es-ES" sz="2800" b="1" dirty="0" smtClean="0">
                <a:ln w="10541" cmpd="sng">
                  <a:solidFill>
                    <a:schemeClr val="tx1"/>
                  </a:solidFill>
                  <a:prstDash val="solid"/>
                </a:ln>
                <a:solidFill>
                  <a:srgbClr val="FF0000"/>
                </a:solidFill>
                <a:latin typeface="Arial Black" pitchFamily="34" charset="0"/>
              </a:rPr>
              <a:t>(</a:t>
            </a:r>
            <a:r>
              <a:rPr lang="es-ES" sz="1800" b="1" dirty="0" smtClean="0">
                <a:ln w="10541" cmpd="sng">
                  <a:solidFill>
                    <a:schemeClr val="tx1"/>
                  </a:solidFill>
                  <a:prstDash val="solid"/>
                </a:ln>
                <a:solidFill>
                  <a:srgbClr val="FF0000"/>
                </a:solidFill>
                <a:latin typeface="Arial Black" pitchFamily="34" charset="0"/>
              </a:rPr>
              <a:t>ADMINISTRACIÓN NACIONAL DE NAVEGACIÓN Y PUERTO) </a:t>
            </a:r>
            <a:endParaRPr lang="es-ES" sz="1400" b="1" dirty="0">
              <a:ln w="10541" cmpd="sng">
                <a:solidFill>
                  <a:schemeClr val="tx1"/>
                </a:solidFill>
                <a:prstDash val="solid"/>
              </a:ln>
              <a:solidFill>
                <a:srgbClr val="FF0000"/>
              </a:soli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dirty="0" smtClean="0">
                <a:latin typeface="Arial Black" pitchFamily="34" charset="0"/>
              </a:rPr>
              <a:t>COMISIÓN PRO BALSA Y FINES DE PUERTO ADELA, ANTE DISTINTAS DEPENDENCIAS ANNP, MARINA MERCANTE PREFECTURA NAVAL, ADEMAS UNA REUNIÓN CON EL PREFEITO MARCIO RAUBER DE MARECHAL CÁNDIDO RONDÓN GESTIONES PARA LA HABILITACIÓN DEL CRUCE FLUVIAL DE BALSA – PUERTO ADELA/PY – PORTO MENDES/BR.   </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12" name="1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545" y="1071900"/>
            <a:ext cx="2584287" cy="3384376"/>
          </a:xfrm>
          <a:prstGeom prst="rect">
            <a:avLst/>
          </a:prstGeom>
        </p:spPr>
      </p:pic>
      <p:pic>
        <p:nvPicPr>
          <p:cNvPr id="13" name="12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83857" y="1071901"/>
            <a:ext cx="2584287" cy="3384376"/>
          </a:xfrm>
          <a:prstGeom prst="rect">
            <a:avLst/>
          </a:prstGeom>
        </p:spPr>
      </p:pic>
      <p:pic>
        <p:nvPicPr>
          <p:cNvPr id="14" name="13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163515" y="1071900"/>
            <a:ext cx="2584949" cy="3384377"/>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439143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circle(in)">
                                      <p:cBhvr>
                                        <p:cTn id="7" dur="2000"/>
                                        <p:tgtEl>
                                          <p:spTgt spid="12"/>
                                        </p:tgtEl>
                                      </p:cBhvr>
                                    </p:animEffect>
                                  </p:childTnLst>
                                </p:cTn>
                              </p:par>
                              <p:par>
                                <p:cTn id="8" presetID="6" presetClass="entr" presetSubtype="16"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circle(in)">
                                      <p:cBhvr>
                                        <p:cTn id="10" dur="2000"/>
                                        <p:tgtEl>
                                          <p:spTgt spid="13"/>
                                        </p:tgtEl>
                                      </p:cBhvr>
                                    </p:animEffect>
                                  </p:childTnLst>
                                </p:cTn>
                              </p:par>
                              <p:par>
                                <p:cTn id="11" presetID="6" presetClass="entr" presetSubtype="16"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circle(in)">
                                      <p:cBhvr>
                                        <p:cTn id="13" dur="2000"/>
                                        <p:tgtEl>
                                          <p:spTgt spid="14"/>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270" y="3861048"/>
            <a:ext cx="8928992" cy="2606918"/>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ITAIPU BINACIONAL </a:t>
            </a:r>
          </a:p>
          <a:p>
            <a:pPr marL="0" indent="0">
              <a:buNone/>
            </a:pPr>
            <a:r>
              <a:rPr lang="es-ES" sz="2800" b="1" dirty="0" smtClean="0">
                <a:ln w="10541" cmpd="sng">
                  <a:solidFill>
                    <a:schemeClr val="tx1"/>
                  </a:solidFill>
                  <a:prstDash val="solid"/>
                </a:ln>
                <a:solidFill>
                  <a:srgbClr val="FF0000"/>
                </a:solidFill>
                <a:latin typeface="Arial Black" pitchFamily="34" charset="0"/>
              </a:rPr>
              <a:t>(</a:t>
            </a:r>
            <a:r>
              <a:rPr lang="es-ES" sz="1800" b="1" dirty="0" smtClean="0">
                <a:ln w="10541" cmpd="sng">
                  <a:solidFill>
                    <a:schemeClr val="tx1"/>
                  </a:solidFill>
                  <a:prstDash val="solid"/>
                </a:ln>
                <a:solidFill>
                  <a:srgbClr val="FF0000"/>
                </a:solidFill>
                <a:latin typeface="Arial Black" pitchFamily="34" charset="0"/>
              </a:rPr>
              <a:t>UNOPS/PY) OFICINA DE LAS NACIONES UNIDAS DE SERVICIOS PARA PROYECTOS. </a:t>
            </a:r>
            <a:endParaRPr lang="es-ES" sz="1400" b="1" dirty="0">
              <a:ln w="10541" cmpd="sng">
                <a:solidFill>
                  <a:schemeClr val="tx1"/>
                </a:solidFill>
                <a:prstDash val="solid"/>
              </a:ln>
              <a:solidFill>
                <a:srgbClr val="FF0000"/>
              </a:solidFill>
              <a:latin typeface="Arial Black" pitchFamily="34" charset="0"/>
            </a:endParaRPr>
          </a:p>
          <a:p>
            <a:pPr marL="0" indent="0">
              <a:buNone/>
            </a:pPr>
            <a:r>
              <a:rPr lang="es-ES" sz="1800" dirty="0" smtClean="0">
                <a:latin typeface="Arial Black" pitchFamily="34" charset="0"/>
              </a:rPr>
              <a:t>CONSTRUCCIÓN DE PAVIMENTO TIPO EMPEDRADO FINANCIADO POR LA ITAIPU BINACIONAL  EJECUTADA POR LA UNOPS/PY  «PLAN NACIONAL DE DESARROLLO Y LA GENDA 2030.»</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76520" y="964921"/>
            <a:ext cx="1883712" cy="2779434"/>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99935" y="955595"/>
            <a:ext cx="1900057" cy="2788759"/>
          </a:xfrm>
          <a:prstGeom prst="rect">
            <a:avLst/>
          </a:prstGeom>
        </p:spPr>
      </p:pic>
      <p:pic>
        <p:nvPicPr>
          <p:cNvPr id="7" name="6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85617" y="955594"/>
            <a:ext cx="1934855" cy="2788759"/>
          </a:xfrm>
          <a:prstGeom prst="rect">
            <a:avLst/>
          </a:prstGeom>
        </p:spPr>
      </p:pic>
      <p:pic>
        <p:nvPicPr>
          <p:cNvPr id="8" name="7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3528" y="964920"/>
            <a:ext cx="2088232" cy="2779434"/>
          </a:xfrm>
          <a:prstGeom prst="rect">
            <a:avLst/>
          </a:prstGeom>
        </p:spPr>
      </p:pic>
      <p:pic>
        <p:nvPicPr>
          <p:cNvPr id="5" name="4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7772033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circle(in)">
                                      <p:cBhvr>
                                        <p:cTn id="13" dur="2000"/>
                                        <p:tgtEl>
                                          <p:spTgt spid="2"/>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ircle(in)">
                                      <p:cBhvr>
                                        <p:cTn id="31"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307727"/>
            <a:ext cx="8928992" cy="2520280"/>
          </a:xfrm>
        </p:spPr>
        <p:txBody>
          <a:bodyPr>
            <a:normAutofit fontScale="92500" lnSpcReduction="2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SEPRELAD</a:t>
            </a:r>
            <a:r>
              <a:rPr lang="es-ES" sz="19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SECRETARIA DE PREVENSIÓN DE LAVADO DE DINERO O BIENES)</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ESTUVIERON POR LA INSTITUCIÓN MUNICIPAL REALIZANDO LA INSPECCIÓN INSITU Y DEJAR CONSTANCIA CON ENFOQUE BASADO EN  RIESGOS (EBR) A LA ENTIDAD DOMINADA COMISIÓN DE DESARROLLO COMUNAL DEL DISTRITO DE PUERTO ADELA TUVIMOS UN RESULTADO DEL 95% DE DICHA INSPECCIÓN E INFORME DE LA MENCIONADA ENTIDAD.</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43211" y="1071900"/>
            <a:ext cx="3612765" cy="3384684"/>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775659" y="1077134"/>
            <a:ext cx="3612765" cy="3384684"/>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23871034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077072"/>
            <a:ext cx="8928992" cy="2750935"/>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MOPC</a:t>
            </a:r>
          </a:p>
          <a:p>
            <a:pPr marL="0" indent="0">
              <a:buNone/>
            </a:pP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MINISTERIO DE OBRAS PUBLICAS Y COMUNICACIONES)</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FIRMA EL CONVENIO MARCO, Y ALGUNAS REIVINDICACIONES PARA EL DISTRITO REFERENTE A VIALIDAD: PUENTE SOBRE EL ARROYO POZUELO Y JUANITA; TRABAJO COMPLEMENTARIO DEL ASFALTADO TRAMO KARAPÁ – PUERTO ADELA</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1560" y="919301"/>
            <a:ext cx="3511943" cy="3734372"/>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11820" y="919301"/>
            <a:ext cx="3300540" cy="3722247"/>
          </a:xfrm>
          <a:prstGeom prst="rect">
            <a:avLst/>
          </a:prstGeom>
        </p:spPr>
      </p:pic>
    </p:spTree>
    <p:extLst>
      <p:ext uri="{BB962C8B-B14F-4D97-AF65-F5344CB8AC3E}">
        <p14:creationId xmlns:p14="http://schemas.microsoft.com/office/powerpoint/2010/main" val="392610232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circle(in)">
                                      <p:cBhvr>
                                        <p:cTn id="10" dur="2000"/>
                                        <p:tgtEl>
                                          <p:spTgt spid="8"/>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92696"/>
            <a:ext cx="3121562" cy="3774752"/>
          </a:xfrm>
          <a:prstGeom prst="rect">
            <a:avLst/>
          </a:prstGeom>
        </p:spPr>
      </p:pic>
      <p:sp>
        <p:nvSpPr>
          <p:cNvPr id="5" name="4 Rectángulo"/>
          <p:cNvSpPr/>
          <p:nvPr/>
        </p:nvSpPr>
        <p:spPr>
          <a:xfrm>
            <a:off x="683568" y="4365104"/>
            <a:ext cx="7704856" cy="1107996"/>
          </a:xfrm>
          <a:prstGeom prst="rect">
            <a:avLst/>
          </a:prstGeom>
          <a:noFill/>
        </p:spPr>
        <p:txBody>
          <a:bodyPr wrap="square" lIns="91440" tIns="45720" rIns="91440" bIns="45720">
            <a:spAutoFit/>
          </a:bodyPr>
          <a:lstStyle/>
          <a:p>
            <a:pPr marL="0" indent="0" algn="ctr">
              <a:buNone/>
            </a:pPr>
            <a:r>
              <a:rPr lang="es-ES" sz="66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INVERSIONES  </a:t>
            </a:r>
            <a:endParaRPr lang="es-ES" sz="66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2456812580"/>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077072"/>
            <a:ext cx="8928992" cy="2750935"/>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MUVH</a:t>
            </a:r>
          </a:p>
          <a:p>
            <a:pPr marL="0" indent="0">
              <a:buNone/>
            </a:pP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MINISTERIO DE URBANISMO, VIVIENDA Y HÁBITAT)</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PROCESO CONSTRUCCIÓN DE VIVIENDAS PARA EL PUEBLO ORIGINARIO «TEKOHÁ POTY VERÁ» DEL DISTRITO. EN OCACIÓN ACOMPAÑOLA GESTIÓN LA DIPUTADA  DRA CRISTINA VILLALBA Y EL LIDER DE LA COMUNIDAD REFERIDA PROF. CRISPIN ALVAREZ.</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5470" y="1383502"/>
            <a:ext cx="3873254" cy="2765578"/>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761964" y="1383502"/>
            <a:ext cx="3914492" cy="2765578"/>
          </a:xfrm>
          <a:prstGeom prst="rect">
            <a:avLst/>
          </a:prstGeom>
        </p:spPr>
      </p:pic>
    </p:spTree>
    <p:extLst>
      <p:ext uri="{BB962C8B-B14F-4D97-AF65-F5344CB8AC3E}">
        <p14:creationId xmlns:p14="http://schemas.microsoft.com/office/powerpoint/2010/main" val="198280485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077072"/>
            <a:ext cx="8928992" cy="2750935"/>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SNC</a:t>
            </a:r>
          </a:p>
          <a:p>
            <a:pPr marL="0" indent="0">
              <a:buNone/>
            </a:pP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SERVICIO NACIONAL DE CATASTRO)</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AUDIENCIA CON LA ING. LILIAN VELAZTIQUI – DIRECTORA DE MUNICIPIOS, SOLICITUD DEJORNADA CATASTRAL PARA REGULARIZACIÓN DE PADRONES Y DELIMITACIÓN DEL CASCO URBANO ; SUB URBANO; RURAL, ETC. </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7" name="6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1560" y="1066862"/>
            <a:ext cx="7632848" cy="3406891"/>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64332491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circle(in)">
                                      <p:cBhvr>
                                        <p:cTn id="17" dur="20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circle(in)">
                                      <p:cBhvr>
                                        <p:cTn id="22"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077072"/>
            <a:ext cx="8928992" cy="2750935"/>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SENABICO</a:t>
            </a:r>
          </a:p>
          <a:p>
            <a:pPr marL="0" indent="0">
              <a:buNone/>
            </a:pP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SECRETARIA NACIONAL DE ADMINISTRACIÓN DE BIENES INCAUTADOS Y COMISADOS)</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AUDIENCIA CON EL DR. RODOLFO BARANDA – DIRECTOR DE PATRIMONIOS – SOLICITUD DE ENTREGA DE: 1 CAMIONETA 4X4 Y UN TRACTOR AGRICOLA EN EL MARCO DE LO ESTABLECIDO ART. 39 DE LA LEY 5876  </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9592" y="882662"/>
            <a:ext cx="3024336" cy="3569897"/>
          </a:xfrm>
          <a:prstGeom prst="rect">
            <a:avLst/>
          </a:prstGeom>
        </p:spPr>
      </p:pic>
      <p:pic>
        <p:nvPicPr>
          <p:cNvPr id="6" name="5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499992" y="882662"/>
            <a:ext cx="3168352" cy="3698466"/>
          </a:xfrm>
          <a:prstGeom prst="rect">
            <a:avLst/>
          </a:prstGeom>
        </p:spPr>
      </p:pic>
    </p:spTree>
    <p:extLst>
      <p:ext uri="{BB962C8B-B14F-4D97-AF65-F5344CB8AC3E}">
        <p14:creationId xmlns:p14="http://schemas.microsoft.com/office/powerpoint/2010/main" val="4938583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221089"/>
            <a:ext cx="8928992" cy="2606918"/>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ITAIPU BINACIONAL</a:t>
            </a:r>
            <a:endParaRPr lang="es-ES" sz="1100" b="1" dirty="0">
              <a:ln w="10541" cmpd="sng">
                <a:solidFill>
                  <a:schemeClr val="tx1"/>
                </a:solidFill>
                <a:prstDash val="solid"/>
              </a:ln>
              <a:solidFill>
                <a:srgbClr val="FF0000"/>
              </a:solidFill>
              <a:latin typeface="Arial Black" pitchFamily="34" charset="0"/>
            </a:endParaRPr>
          </a:p>
          <a:p>
            <a:pPr marL="0" indent="0">
              <a:buNone/>
            </a:pPr>
            <a:r>
              <a:rPr lang="es-ES" sz="2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800" dirty="0" smtClean="0">
                <a:latin typeface="Arial Black" pitchFamily="34" charset="0"/>
              </a:rPr>
              <a:t>DONDE SE HA SOLICITADO LA COMISIÓN DE TECNICOS PARA LA VERIFICACIÓN DEL PUENTE QUE SE HALLA EN EL LIMITE DE AMBOS DISTRITOS (PUERTO ADELA – NUEVA ESPERANZA) – Aº POZUELO</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32612" y="837622"/>
            <a:ext cx="4283404" cy="3816979"/>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7059" y="2817135"/>
            <a:ext cx="3194412" cy="1882106"/>
          </a:xfrm>
          <a:prstGeom prst="rect">
            <a:avLst/>
          </a:prstGeom>
        </p:spPr>
      </p:pic>
      <p:pic>
        <p:nvPicPr>
          <p:cNvPr id="7" name="6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044076" y="837622"/>
            <a:ext cx="3194412" cy="1882105"/>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6845804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512" y="4307727"/>
            <a:ext cx="8928992" cy="2520280"/>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FACEM</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9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solidFill>
                  <a:srgbClr val="FF0000"/>
                </a:solidFill>
                <a:latin typeface="Arial Black" pitchFamily="34" charset="0"/>
              </a:rPr>
              <a:t>(</a:t>
            </a:r>
            <a:r>
              <a:rPr lang="es-ES" sz="1700" b="1" dirty="0" smtClean="0">
                <a:ln w="10541" cmpd="sng">
                  <a:solidFill>
                    <a:schemeClr val="tx1"/>
                  </a:solidFill>
                  <a:prstDash val="solid"/>
                </a:ln>
                <a:solidFill>
                  <a:srgbClr val="FF0000"/>
                </a:solidFill>
                <a:latin typeface="Arial Black" pitchFamily="34" charset="0"/>
              </a:rPr>
              <a:t>FACULTAD DE CIENCIAS ECONÓMICAS)</a:t>
            </a:r>
            <a:endParaRPr lang="es-ES" sz="1300" b="1" dirty="0">
              <a:ln w="10541" cmpd="sng">
                <a:solidFill>
                  <a:schemeClr val="tx1"/>
                </a:solidFill>
                <a:prstDash val="solid"/>
              </a:ln>
              <a:solidFill>
                <a:srgbClr val="FF0000"/>
              </a:solidFill>
              <a:latin typeface="Arial Black" pitchFamily="34" charset="0"/>
            </a:endParaRPr>
          </a:p>
          <a:p>
            <a:pPr marL="0" indent="0">
              <a:buNone/>
            </a:pPr>
            <a:r>
              <a:rPr lang="es-ES" sz="1900" dirty="0" smtClean="0">
                <a:latin typeface="Arial Black" pitchFamily="34" charset="0"/>
              </a:rPr>
              <a:t>BRINDO CAPACITACIÓN A TODOS LOS QUE ESTUVIERON  INTERESADO </a:t>
            </a:r>
          </a:p>
          <a:p>
            <a:pPr marL="0" indent="0">
              <a:buNone/>
            </a:pPr>
            <a:r>
              <a:rPr lang="es-ES" sz="1900" dirty="0" smtClean="0">
                <a:latin typeface="Arial Black" pitchFamily="34" charset="0"/>
              </a:rPr>
              <a:t>IRP – IMPUESTO DE RENTA PERSONAL </a:t>
            </a:r>
          </a:p>
          <a:p>
            <a:pPr marL="0" indent="0">
              <a:buNone/>
            </a:pPr>
            <a:r>
              <a:rPr lang="es-ES" sz="1900" dirty="0" smtClean="0">
                <a:latin typeface="Arial Black" pitchFamily="34" charset="0"/>
              </a:rPr>
              <a:t>IRE – IMPUESTO DE RENTA IMPRESARIAL.</a:t>
            </a: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1520" y="1071900"/>
            <a:ext cx="4076290" cy="3581236"/>
          </a:xfrm>
          <a:prstGeom prst="rect">
            <a:avLst/>
          </a:prstGeom>
        </p:spPr>
      </p:pic>
      <p:pic>
        <p:nvPicPr>
          <p:cNvPr id="6" name="5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404" y="1071901"/>
            <a:ext cx="4306075" cy="3581236"/>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8137722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6" presetClass="entr" presetSubtype="16" fill="hold" grpId="0" nodeType="clickEffect">
                                  <p:stCondLst>
                                    <p:cond delay="0"/>
                                  </p:stCondLst>
                                  <p:childTnLst>
                                    <p:set>
                                      <p:cBhvr>
                                        <p:cTn id="29" dur="1" fill="hold">
                                          <p:stCondLst>
                                            <p:cond delay="0"/>
                                          </p:stCondLst>
                                        </p:cTn>
                                        <p:tgtEl>
                                          <p:spTgt spid="3">
                                            <p:txEl>
                                              <p:pRg st="4" end="4"/>
                                            </p:txEl>
                                          </p:spTgt>
                                        </p:tgtEl>
                                        <p:attrNameLst>
                                          <p:attrName>style.visibility</p:attrName>
                                        </p:attrNameLst>
                                      </p:cBhvr>
                                      <p:to>
                                        <p:strVal val="visible"/>
                                      </p:to>
                                    </p:set>
                                    <p:animEffect transition="in" filter="circle(in)">
                                      <p:cBhvr>
                                        <p:cTn id="30" dur="20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941168"/>
            <a:ext cx="8928992" cy="1628800"/>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CONTRALORÍA GENERAL DE LA REPÚBLICA </a:t>
            </a:r>
            <a:r>
              <a:rPr lang="es-ES" sz="1600" b="1" dirty="0" smtClean="0">
                <a:ln w="10541" cmpd="sng">
                  <a:solidFill>
                    <a:schemeClr val="tx1"/>
                  </a:solidFill>
                  <a:prstDash val="solid"/>
                </a:ln>
                <a:solidFill>
                  <a:srgbClr val="FF0000"/>
                </a:solidFill>
                <a:latin typeface="Arial Black" pitchFamily="34" charset="0"/>
              </a:rPr>
              <a:t>(</a:t>
            </a:r>
            <a:r>
              <a:rPr lang="es-ES" sz="1800" b="1" dirty="0" smtClean="0">
                <a:ln w="10541" cmpd="sng">
                  <a:solidFill>
                    <a:schemeClr val="tx1"/>
                  </a:solidFill>
                  <a:prstDash val="solid"/>
                </a:ln>
                <a:solidFill>
                  <a:srgbClr val="FF0000"/>
                </a:solidFill>
                <a:latin typeface="Arial Black" pitchFamily="34" charset="0"/>
              </a:rPr>
              <a:t>RENDICIÓN DE CUENTAS RECURSOS ROYALTIES Y FONACIDE</a:t>
            </a:r>
            <a:r>
              <a:rPr lang="es-ES" sz="2400" b="1" dirty="0" smtClean="0">
                <a:ln w="10541" cmpd="sng">
                  <a:solidFill>
                    <a:schemeClr val="tx1"/>
                  </a:solidFill>
                  <a:prstDash val="solid"/>
                </a:ln>
                <a:solidFill>
                  <a:srgbClr val="FF0000"/>
                </a:solidFill>
                <a:latin typeface="Arial Black" pitchFamily="34" charset="0"/>
              </a:rPr>
              <a:t>)</a:t>
            </a: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
        <p:nvSpPr>
          <p:cNvPr id="2" name="1 Rectángulo"/>
          <p:cNvSpPr/>
          <p:nvPr/>
        </p:nvSpPr>
        <p:spPr>
          <a:xfrm>
            <a:off x="108682" y="4941168"/>
            <a:ext cx="2789803" cy="553998"/>
          </a:xfrm>
          <a:prstGeom prst="rect">
            <a:avLst/>
          </a:prstGeom>
        </p:spPr>
        <p:txBody>
          <a:bodyPr wrap="none">
            <a:spAutoFit/>
          </a:bodyPr>
          <a:lstStyle/>
          <a:p>
            <a:r>
              <a:rPr lang="es-ES" b="1" dirty="0" smtClean="0">
                <a:ln w="10541" cmpd="sng">
                  <a:solidFill>
                    <a:schemeClr val="tx1"/>
                  </a:solidFill>
                  <a:prstDash val="solid"/>
                </a:ln>
                <a:latin typeface="Arial Black" pitchFamily="34" charset="0"/>
              </a:rPr>
              <a:t>1ER CUATRIMESTRE</a:t>
            </a:r>
          </a:p>
          <a:p>
            <a:r>
              <a:rPr lang="es-ES" sz="1200" b="1" dirty="0">
                <a:ln w="10541" cmpd="sng">
                  <a:solidFill>
                    <a:schemeClr val="tx1"/>
                  </a:solidFill>
                  <a:prstDash val="solid"/>
                </a:ln>
                <a:latin typeface="Arial Black" pitchFamily="34" charset="0"/>
              </a:rPr>
              <a:t> </a:t>
            </a:r>
            <a:r>
              <a:rPr lang="es-ES" sz="1200" b="1" dirty="0" smtClean="0">
                <a:ln w="10541" cmpd="sng">
                  <a:solidFill>
                    <a:schemeClr val="tx1"/>
                  </a:solidFill>
                  <a:prstDash val="solid"/>
                </a:ln>
                <a:latin typeface="Arial Black" pitchFamily="34" charset="0"/>
              </a:rPr>
              <a:t>           ENERO - ABRIL</a:t>
            </a:r>
            <a:endParaRPr lang="es-ES" sz="1200" b="1" dirty="0">
              <a:ln w="10541" cmpd="sng">
                <a:solidFill>
                  <a:schemeClr val="tx1"/>
                </a:solidFill>
                <a:prstDash val="solid"/>
              </a:ln>
              <a:latin typeface="Arial Black" pitchFamily="34" charset="0"/>
            </a:endParaRPr>
          </a:p>
        </p:txBody>
      </p:sp>
      <p:sp>
        <p:nvSpPr>
          <p:cNvPr id="9" name="8 Rectángulo"/>
          <p:cNvSpPr/>
          <p:nvPr/>
        </p:nvSpPr>
        <p:spPr>
          <a:xfrm>
            <a:off x="6012160" y="4941168"/>
            <a:ext cx="2943691" cy="553998"/>
          </a:xfrm>
          <a:prstGeom prst="rect">
            <a:avLst/>
          </a:prstGeom>
        </p:spPr>
        <p:txBody>
          <a:bodyPr wrap="none">
            <a:spAutoFit/>
          </a:bodyPr>
          <a:lstStyle/>
          <a:p>
            <a:r>
              <a:rPr lang="es-ES" b="1" dirty="0" smtClean="0">
                <a:ln w="10541" cmpd="sng">
                  <a:solidFill>
                    <a:schemeClr val="tx1"/>
                  </a:solidFill>
                  <a:prstDash val="solid"/>
                </a:ln>
                <a:latin typeface="Arial Black" pitchFamily="34" charset="0"/>
              </a:rPr>
              <a:t>  3ER CUATRIMESTRE</a:t>
            </a:r>
          </a:p>
          <a:p>
            <a:r>
              <a:rPr lang="es-ES" sz="1200" b="1" dirty="0">
                <a:ln w="10541" cmpd="sng">
                  <a:solidFill>
                    <a:schemeClr val="tx1"/>
                  </a:solidFill>
                  <a:prstDash val="solid"/>
                </a:ln>
                <a:latin typeface="Arial Black" pitchFamily="34" charset="0"/>
              </a:rPr>
              <a:t> </a:t>
            </a:r>
            <a:r>
              <a:rPr lang="es-ES" sz="1200" b="1" dirty="0" smtClean="0">
                <a:ln w="10541" cmpd="sng">
                  <a:solidFill>
                    <a:schemeClr val="tx1"/>
                  </a:solidFill>
                  <a:prstDash val="solid"/>
                </a:ln>
                <a:latin typeface="Arial Black" pitchFamily="34" charset="0"/>
              </a:rPr>
              <a:t>      SEPTIEMBRE - DICIEMBRE</a:t>
            </a:r>
            <a:endParaRPr lang="es-ES" sz="1200" b="1" dirty="0">
              <a:ln w="10541" cmpd="sng">
                <a:solidFill>
                  <a:schemeClr val="tx1"/>
                </a:solidFill>
                <a:prstDash val="solid"/>
              </a:ln>
              <a:latin typeface="Arial Black" pitchFamily="34" charset="0"/>
            </a:endParaRPr>
          </a:p>
        </p:txBody>
      </p:sp>
      <p:sp>
        <p:nvSpPr>
          <p:cNvPr id="10" name="9 Rectángulo"/>
          <p:cNvSpPr/>
          <p:nvPr/>
        </p:nvSpPr>
        <p:spPr>
          <a:xfrm>
            <a:off x="3037113" y="4941168"/>
            <a:ext cx="2815451" cy="553998"/>
          </a:xfrm>
          <a:prstGeom prst="rect">
            <a:avLst/>
          </a:prstGeom>
        </p:spPr>
        <p:txBody>
          <a:bodyPr wrap="none">
            <a:spAutoFit/>
          </a:bodyPr>
          <a:lstStyle/>
          <a:p>
            <a:r>
              <a:rPr lang="es-ES" b="1" dirty="0" smtClean="0">
                <a:ln w="10541" cmpd="sng">
                  <a:solidFill>
                    <a:schemeClr val="tx1"/>
                  </a:solidFill>
                  <a:prstDash val="solid"/>
                </a:ln>
                <a:latin typeface="Arial Black" pitchFamily="34" charset="0"/>
              </a:rPr>
              <a:t>2DO CUATRIMESTRE</a:t>
            </a:r>
          </a:p>
          <a:p>
            <a:r>
              <a:rPr lang="es-ES" sz="1200" b="1" dirty="0">
                <a:ln w="10541" cmpd="sng">
                  <a:solidFill>
                    <a:schemeClr val="tx1"/>
                  </a:solidFill>
                  <a:prstDash val="solid"/>
                </a:ln>
                <a:latin typeface="Arial Black" pitchFamily="34" charset="0"/>
              </a:rPr>
              <a:t> </a:t>
            </a:r>
            <a:r>
              <a:rPr lang="es-ES" sz="1200" b="1" dirty="0" smtClean="0">
                <a:ln w="10541" cmpd="sng">
                  <a:solidFill>
                    <a:schemeClr val="tx1"/>
                  </a:solidFill>
                  <a:prstDash val="solid"/>
                </a:ln>
                <a:latin typeface="Arial Black" pitchFamily="34" charset="0"/>
              </a:rPr>
              <a:t>           MAYO - AGOSTO</a:t>
            </a:r>
            <a:endParaRPr lang="es-ES" sz="1200" b="1" dirty="0">
              <a:ln w="10541" cmpd="sng">
                <a:solidFill>
                  <a:schemeClr val="tx1"/>
                </a:solidFill>
                <a:prstDash val="solid"/>
              </a:ln>
              <a:latin typeface="Arial Black" pitchFamily="34" charset="0"/>
            </a:endParaRPr>
          </a:p>
        </p:txBody>
      </p:sp>
      <p:pic>
        <p:nvPicPr>
          <p:cNvPr id="11" name="10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20010" y="2945362"/>
            <a:ext cx="2527990" cy="2067814"/>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20010" y="806557"/>
            <a:ext cx="2527990" cy="2071547"/>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13" name="12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43810" y="2958891"/>
            <a:ext cx="2527990" cy="2067814"/>
          </a:xfrm>
          <a:prstGeom prst="rect">
            <a:avLst/>
          </a:prstGeom>
        </p:spPr>
      </p:pic>
      <p:pic>
        <p:nvPicPr>
          <p:cNvPr id="14" name="13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3810" y="806556"/>
            <a:ext cx="2527990" cy="2071547"/>
          </a:xfrm>
          <a:prstGeom prst="rect">
            <a:avLst/>
          </a:prstGeom>
        </p:spPr>
      </p:pic>
      <p:pic>
        <p:nvPicPr>
          <p:cNvPr id="17" name="16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180843" y="2915768"/>
            <a:ext cx="2527990" cy="2054285"/>
          </a:xfrm>
          <a:prstGeom prst="rect">
            <a:avLst/>
          </a:prstGeom>
        </p:spPr>
      </p:pic>
      <p:pic>
        <p:nvPicPr>
          <p:cNvPr id="18" name="17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180843" y="789429"/>
            <a:ext cx="2527990" cy="2071547"/>
          </a:xfrm>
          <a:prstGeom prst="rect">
            <a:avLst/>
          </a:prstGeom>
        </p:spPr>
      </p:pic>
    </p:spTree>
    <p:extLst>
      <p:ext uri="{BB962C8B-B14F-4D97-AF65-F5344CB8AC3E}">
        <p14:creationId xmlns:p14="http://schemas.microsoft.com/office/powerpoint/2010/main" val="217438581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circle(in)">
                                      <p:cBhvr>
                                        <p:cTn id="7" dur="2000"/>
                                        <p:tgtEl>
                                          <p:spTgt spid="3">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circle(in)">
                                      <p:cBhvr>
                                        <p:cTn id="12" dur="2000"/>
                                        <p:tgtEl>
                                          <p:spTgt spid="14"/>
                                        </p:tgtEl>
                                      </p:cBhvr>
                                    </p:animEffect>
                                  </p:childTnLst>
                                </p:cTn>
                              </p:par>
                              <p:par>
                                <p:cTn id="13" presetID="6" presetClass="entr" presetSubtype="16"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circle(in)">
                                      <p:cBhvr>
                                        <p:cTn id="15" dur="2000"/>
                                        <p:tgtEl>
                                          <p:spTgt spid="1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2"/>
                                        </p:tgtEl>
                                        <p:attrNameLst>
                                          <p:attrName>style.visibility</p:attrName>
                                        </p:attrNameLst>
                                      </p:cBhvr>
                                      <p:to>
                                        <p:strVal val="visible"/>
                                      </p:to>
                                    </p:set>
                                    <p:animEffect transition="in" filter="circle(in)">
                                      <p:cBhvr>
                                        <p:cTn id="18" dur="2000"/>
                                        <p:tgtEl>
                                          <p:spTgt spid="2"/>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nodeType="click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circle(in)">
                                      <p:cBhvr>
                                        <p:cTn id="23" dur="2000"/>
                                        <p:tgtEl>
                                          <p:spTgt spid="18"/>
                                        </p:tgtEl>
                                      </p:cBhvr>
                                    </p:animEffect>
                                  </p:childTnLst>
                                </p:cTn>
                              </p:par>
                              <p:par>
                                <p:cTn id="24" presetID="6" presetClass="entr" presetSubtype="16" fill="hold" nodeType="withEffect">
                                  <p:stCondLst>
                                    <p:cond delay="0"/>
                                  </p:stCondLst>
                                  <p:childTnLst>
                                    <p:set>
                                      <p:cBhvr>
                                        <p:cTn id="25" dur="1" fill="hold">
                                          <p:stCondLst>
                                            <p:cond delay="0"/>
                                          </p:stCondLst>
                                        </p:cTn>
                                        <p:tgtEl>
                                          <p:spTgt spid="17"/>
                                        </p:tgtEl>
                                        <p:attrNameLst>
                                          <p:attrName>style.visibility</p:attrName>
                                        </p:attrNameLst>
                                      </p:cBhvr>
                                      <p:to>
                                        <p:strVal val="visible"/>
                                      </p:to>
                                    </p:set>
                                    <p:animEffect transition="in" filter="circle(in)">
                                      <p:cBhvr>
                                        <p:cTn id="26" dur="2000"/>
                                        <p:tgtEl>
                                          <p:spTgt spid="17"/>
                                        </p:tgtEl>
                                      </p:cBhvr>
                                    </p:animEffect>
                                  </p:childTnLst>
                                </p:cTn>
                              </p:par>
                              <p:par>
                                <p:cTn id="27" presetID="6" presetClass="entr" presetSubtype="16" fill="hold" grpId="0" nodeType="with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circle(in)">
                                      <p:cBhvr>
                                        <p:cTn id="29" dur="2000"/>
                                        <p:tgtEl>
                                          <p:spTgt spid="10"/>
                                        </p:tgtEl>
                                      </p:cBhvr>
                                    </p:animEffect>
                                  </p:childTnLst>
                                </p:cTn>
                              </p:par>
                            </p:childTnLst>
                          </p:cTn>
                        </p:par>
                      </p:childTnLst>
                    </p:cTn>
                  </p:par>
                  <p:par>
                    <p:cTn id="30" fill="hold">
                      <p:stCondLst>
                        <p:cond delay="indefinite"/>
                      </p:stCondLst>
                      <p:childTnLst>
                        <p:par>
                          <p:cTn id="31" fill="hold">
                            <p:stCondLst>
                              <p:cond delay="0"/>
                            </p:stCondLst>
                            <p:childTnLst>
                              <p:par>
                                <p:cTn id="32" presetID="6" presetClass="entr" presetSubtype="16" fill="hold"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circle(in)">
                                      <p:cBhvr>
                                        <p:cTn id="34" dur="2000"/>
                                        <p:tgtEl>
                                          <p:spTgt spid="12"/>
                                        </p:tgtEl>
                                      </p:cBhvr>
                                    </p:animEffect>
                                  </p:childTnLst>
                                </p:cTn>
                              </p:par>
                              <p:par>
                                <p:cTn id="35" presetID="6" presetClass="entr" presetSubtype="16"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circle(in)">
                                      <p:cBhvr>
                                        <p:cTn id="37" dur="2000"/>
                                        <p:tgtEl>
                                          <p:spTgt spid="11"/>
                                        </p:tgtEl>
                                      </p:cBhvr>
                                    </p:animEffect>
                                  </p:childTnLst>
                                </p:cTn>
                              </p:par>
                              <p:par>
                                <p:cTn id="38" presetID="6" presetClass="entr" presetSubtype="16" fill="hold" grpId="0" nodeType="withEffect">
                                  <p:stCondLst>
                                    <p:cond delay="0"/>
                                  </p:stCondLst>
                                  <p:childTnLst>
                                    <p:set>
                                      <p:cBhvr>
                                        <p:cTn id="39" dur="1" fill="hold">
                                          <p:stCondLst>
                                            <p:cond delay="0"/>
                                          </p:stCondLst>
                                        </p:cTn>
                                        <p:tgtEl>
                                          <p:spTgt spid="9"/>
                                        </p:tgtEl>
                                        <p:attrNameLst>
                                          <p:attrName>style.visibility</p:attrName>
                                        </p:attrNameLst>
                                      </p:cBhvr>
                                      <p:to>
                                        <p:strVal val="visible"/>
                                      </p:to>
                                    </p:set>
                                    <p:animEffect transition="in" filter="circle(in)">
                                      <p:cBhvr>
                                        <p:cTn id="40" dur="2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P spid="9" grpId="0"/>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384" y="4856407"/>
            <a:ext cx="8928992" cy="2001593"/>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CENSO</a:t>
            </a:r>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9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POBLACIONAL Y VIVIENDA)</a:t>
            </a:r>
          </a:p>
          <a:p>
            <a:pPr marL="0" indent="0">
              <a:buNone/>
            </a:pPr>
            <a:r>
              <a:rPr lang="es-ES" sz="1700" b="1" dirty="0" smtClean="0">
                <a:ln w="10541" cmpd="sng">
                  <a:solidFill>
                    <a:schemeClr val="tx1"/>
                  </a:solidFill>
                  <a:prstDash val="solid"/>
                </a:ln>
                <a:latin typeface="Arial Black" pitchFamily="34" charset="0"/>
              </a:rPr>
              <a:t>20 CENSISTAS Y 4 SUPERVISORES  EN EL DISTRITO DE PUERTO ADELA</a:t>
            </a:r>
            <a:endParaRPr lang="es-ES" sz="1200" b="1" dirty="0">
              <a:ln w="10541" cmpd="sng">
                <a:solidFill>
                  <a:schemeClr val="tx1"/>
                </a:solidFill>
                <a:prstDash val="solid"/>
              </a:ln>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1071900"/>
            <a:ext cx="3456384" cy="4373324"/>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4926" y="1071901"/>
            <a:ext cx="3651450" cy="2126922"/>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301032" y="3318302"/>
            <a:ext cx="3651450" cy="2126922"/>
          </a:xfrm>
          <a:prstGeom prst="rect">
            <a:avLst/>
          </a:prstGeom>
        </p:spPr>
      </p:pic>
    </p:spTree>
    <p:extLst>
      <p:ext uri="{BB962C8B-B14F-4D97-AF65-F5344CB8AC3E}">
        <p14:creationId xmlns:p14="http://schemas.microsoft.com/office/powerpoint/2010/main" val="261015587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par>
                                <p:cTn id="11" presetID="6" presetClass="entr" presetSubtype="16"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circle(in)">
                                      <p:cBhvr>
                                        <p:cTn id="13" dur="20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97270" y="4851887"/>
            <a:ext cx="8928992" cy="2001593"/>
          </a:xfrm>
        </p:spPr>
        <p:txBody>
          <a:bodyPr>
            <a:normAutofit fontScale="925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4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CENSO</a:t>
            </a:r>
            <a:r>
              <a:rPr lang="es-ES" sz="19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AGROPECUARIO)</a:t>
            </a:r>
          </a:p>
          <a:p>
            <a:pPr marL="0" indent="0">
              <a:buNone/>
            </a:pPr>
            <a:r>
              <a:rPr lang="es-ES" sz="1900" b="1" dirty="0" smtClean="0">
                <a:ln w="10541" cmpd="sng">
                  <a:solidFill>
                    <a:schemeClr val="tx1"/>
                  </a:solidFill>
                  <a:prstDash val="solid"/>
                </a:ln>
                <a:latin typeface="Arial Black" pitchFamily="34" charset="0"/>
              </a:rPr>
              <a:t>2 CENSISTAS Y 1 SUPERVISOR EN EL DISTRITO DE PUERTO ADELA</a:t>
            </a:r>
            <a:endParaRPr lang="es-ES" sz="1200" b="1" dirty="0">
              <a:ln w="10541" cmpd="sng">
                <a:solidFill>
                  <a:schemeClr val="tx1"/>
                </a:solidFill>
                <a:prstDash val="solid"/>
              </a:ln>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1520" y="891745"/>
            <a:ext cx="3345148" cy="4337455"/>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923928" y="891745"/>
            <a:ext cx="4517212" cy="2139017"/>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923928" y="3114894"/>
            <a:ext cx="4517212" cy="2114306"/>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96202839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ircle(in)">
                                      <p:cBhvr>
                                        <p:cTn id="7" dur="2000"/>
                                        <p:tgtEl>
                                          <p:spTgt spid="6"/>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928992" cy="2060848"/>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SECRETARIA DE LA JUVENTUD </a:t>
            </a: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PROGRAMA OÑONDIVE)</a:t>
            </a:r>
          </a:p>
          <a:p>
            <a:pPr marL="0" indent="0">
              <a:buNone/>
            </a:pPr>
            <a:r>
              <a:rPr lang="es-ES" sz="2400" b="1" dirty="0" smtClean="0">
                <a:ln w="10541" cmpd="sng">
                  <a:solidFill>
                    <a:schemeClr val="tx1"/>
                  </a:solidFill>
                  <a:prstDash val="solid"/>
                </a:ln>
                <a:latin typeface="Arial Black" pitchFamily="34" charset="0"/>
              </a:rPr>
              <a:t>EQUIPOS INFORMÁTICOS Y MOBILIARIO</a:t>
            </a:r>
            <a:endParaRPr lang="es-ES" sz="1600" b="1" dirty="0">
              <a:ln w="10541" cmpd="sng">
                <a:solidFill>
                  <a:schemeClr val="tx1"/>
                </a:solidFill>
                <a:prstDash val="solid"/>
              </a:ln>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70572" y="827350"/>
            <a:ext cx="2736304" cy="4021333"/>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12160" y="836712"/>
            <a:ext cx="2708213" cy="4011972"/>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88535" y="836711"/>
            <a:ext cx="2339249" cy="4011971"/>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2170242488"/>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circle(in)">
                                      <p:cBhvr>
                                        <p:cTn id="7" dur="2000"/>
                                        <p:tgtEl>
                                          <p:spTgt spid="10"/>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3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87824" y="692696"/>
            <a:ext cx="3121562" cy="3774752"/>
          </a:xfrm>
          <a:prstGeom prst="rect">
            <a:avLst/>
          </a:prstGeom>
        </p:spPr>
      </p:pic>
      <p:sp>
        <p:nvSpPr>
          <p:cNvPr id="5" name="4 Rectángulo"/>
          <p:cNvSpPr/>
          <p:nvPr/>
        </p:nvSpPr>
        <p:spPr>
          <a:xfrm>
            <a:off x="683568" y="4365104"/>
            <a:ext cx="7704856" cy="1077218"/>
          </a:xfrm>
          <a:prstGeom prst="rect">
            <a:avLst/>
          </a:prstGeom>
          <a:noFill/>
        </p:spPr>
        <p:txBody>
          <a:bodyPr wrap="square" lIns="91440" tIns="45720" rIns="91440" bIns="45720">
            <a:spAutoFit/>
          </a:bodyPr>
          <a:lstStyle/>
          <a:p>
            <a:pPr marL="0" indent="0" algn="ctr">
              <a:buNone/>
            </a:pPr>
            <a:r>
              <a:rPr lang="es-ES" sz="32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TRANSFERENCIAS A ENTIDADES SIN FINES DE LUCRO</a:t>
            </a:r>
            <a:endParaRPr lang="es-ES" sz="32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Tree>
    <p:extLst>
      <p:ext uri="{BB962C8B-B14F-4D97-AF65-F5344CB8AC3E}">
        <p14:creationId xmlns:p14="http://schemas.microsoft.com/office/powerpoint/2010/main" val="404251047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80">
                                          <p:stCondLst>
                                            <p:cond delay="0"/>
                                          </p:stCondLst>
                                        </p:cTn>
                                        <p:tgtEl>
                                          <p:spTgt spid="4"/>
                                        </p:tgtEl>
                                      </p:cBhvr>
                                    </p:animEffect>
                                    <p:anim calcmode="lin" valueType="num">
                                      <p:cBhvr>
                                        <p:cTn id="8"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13" dur="26">
                                          <p:stCondLst>
                                            <p:cond delay="650"/>
                                          </p:stCondLst>
                                        </p:cTn>
                                        <p:tgtEl>
                                          <p:spTgt spid="4"/>
                                        </p:tgtEl>
                                      </p:cBhvr>
                                      <p:to x="100000" y="60000"/>
                                    </p:animScale>
                                    <p:animScale>
                                      <p:cBhvr>
                                        <p:cTn id="14" dur="166" decel="50000">
                                          <p:stCondLst>
                                            <p:cond delay="676"/>
                                          </p:stCondLst>
                                        </p:cTn>
                                        <p:tgtEl>
                                          <p:spTgt spid="4"/>
                                        </p:tgtEl>
                                      </p:cBhvr>
                                      <p:to x="100000" y="100000"/>
                                    </p:animScale>
                                    <p:animScale>
                                      <p:cBhvr>
                                        <p:cTn id="15" dur="26">
                                          <p:stCondLst>
                                            <p:cond delay="1312"/>
                                          </p:stCondLst>
                                        </p:cTn>
                                        <p:tgtEl>
                                          <p:spTgt spid="4"/>
                                        </p:tgtEl>
                                      </p:cBhvr>
                                      <p:to x="100000" y="80000"/>
                                    </p:animScale>
                                    <p:animScale>
                                      <p:cBhvr>
                                        <p:cTn id="16" dur="166" decel="50000">
                                          <p:stCondLst>
                                            <p:cond delay="1338"/>
                                          </p:stCondLst>
                                        </p:cTn>
                                        <p:tgtEl>
                                          <p:spTgt spid="4"/>
                                        </p:tgtEl>
                                      </p:cBhvr>
                                      <p:to x="100000" y="100000"/>
                                    </p:animScale>
                                    <p:animScale>
                                      <p:cBhvr>
                                        <p:cTn id="17" dur="26">
                                          <p:stCondLst>
                                            <p:cond delay="1642"/>
                                          </p:stCondLst>
                                        </p:cTn>
                                        <p:tgtEl>
                                          <p:spTgt spid="4"/>
                                        </p:tgtEl>
                                      </p:cBhvr>
                                      <p:to x="100000" y="90000"/>
                                    </p:animScale>
                                    <p:animScale>
                                      <p:cBhvr>
                                        <p:cTn id="18" dur="166" decel="50000">
                                          <p:stCondLst>
                                            <p:cond delay="1668"/>
                                          </p:stCondLst>
                                        </p:cTn>
                                        <p:tgtEl>
                                          <p:spTgt spid="4"/>
                                        </p:tgtEl>
                                      </p:cBhvr>
                                      <p:to x="100000" y="100000"/>
                                    </p:animScale>
                                    <p:animScale>
                                      <p:cBhvr>
                                        <p:cTn id="19" dur="26">
                                          <p:stCondLst>
                                            <p:cond delay="1808"/>
                                          </p:stCondLst>
                                        </p:cTn>
                                        <p:tgtEl>
                                          <p:spTgt spid="4"/>
                                        </p:tgtEl>
                                      </p:cBhvr>
                                      <p:to x="100000" y="95000"/>
                                    </p:animScale>
                                    <p:animScale>
                                      <p:cBhvr>
                                        <p:cTn id="20" dur="166" decel="50000">
                                          <p:stCondLst>
                                            <p:cond delay="1834"/>
                                          </p:stCondLst>
                                        </p:cTn>
                                        <p:tgtEl>
                                          <p:spTgt spid="4"/>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80">
                                          <p:stCondLst>
                                            <p:cond delay="0"/>
                                          </p:stCondLst>
                                        </p:cTn>
                                        <p:tgtEl>
                                          <p:spTgt spid="5"/>
                                        </p:tgtEl>
                                      </p:cBhvr>
                                    </p:animEffect>
                                    <p:anim calcmode="lin" valueType="num">
                                      <p:cBhvr>
                                        <p:cTn id="24"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9" dur="26">
                                          <p:stCondLst>
                                            <p:cond delay="650"/>
                                          </p:stCondLst>
                                        </p:cTn>
                                        <p:tgtEl>
                                          <p:spTgt spid="5"/>
                                        </p:tgtEl>
                                      </p:cBhvr>
                                      <p:to x="100000" y="60000"/>
                                    </p:animScale>
                                    <p:animScale>
                                      <p:cBhvr>
                                        <p:cTn id="30" dur="166" decel="50000">
                                          <p:stCondLst>
                                            <p:cond delay="676"/>
                                          </p:stCondLst>
                                        </p:cTn>
                                        <p:tgtEl>
                                          <p:spTgt spid="5"/>
                                        </p:tgtEl>
                                      </p:cBhvr>
                                      <p:to x="100000" y="100000"/>
                                    </p:animScale>
                                    <p:animScale>
                                      <p:cBhvr>
                                        <p:cTn id="31" dur="26">
                                          <p:stCondLst>
                                            <p:cond delay="1312"/>
                                          </p:stCondLst>
                                        </p:cTn>
                                        <p:tgtEl>
                                          <p:spTgt spid="5"/>
                                        </p:tgtEl>
                                      </p:cBhvr>
                                      <p:to x="100000" y="80000"/>
                                    </p:animScale>
                                    <p:animScale>
                                      <p:cBhvr>
                                        <p:cTn id="32" dur="166" decel="50000">
                                          <p:stCondLst>
                                            <p:cond delay="1338"/>
                                          </p:stCondLst>
                                        </p:cTn>
                                        <p:tgtEl>
                                          <p:spTgt spid="5"/>
                                        </p:tgtEl>
                                      </p:cBhvr>
                                      <p:to x="100000" y="100000"/>
                                    </p:animScale>
                                    <p:animScale>
                                      <p:cBhvr>
                                        <p:cTn id="33" dur="26">
                                          <p:stCondLst>
                                            <p:cond delay="1642"/>
                                          </p:stCondLst>
                                        </p:cTn>
                                        <p:tgtEl>
                                          <p:spTgt spid="5"/>
                                        </p:tgtEl>
                                      </p:cBhvr>
                                      <p:to x="100000" y="90000"/>
                                    </p:animScale>
                                    <p:animScale>
                                      <p:cBhvr>
                                        <p:cTn id="34" dur="166" decel="50000">
                                          <p:stCondLst>
                                            <p:cond delay="1668"/>
                                          </p:stCondLst>
                                        </p:cTn>
                                        <p:tgtEl>
                                          <p:spTgt spid="5"/>
                                        </p:tgtEl>
                                      </p:cBhvr>
                                      <p:to x="100000" y="100000"/>
                                    </p:animScale>
                                    <p:animScale>
                                      <p:cBhvr>
                                        <p:cTn id="35" dur="26">
                                          <p:stCondLst>
                                            <p:cond delay="1808"/>
                                          </p:stCondLst>
                                        </p:cTn>
                                        <p:tgtEl>
                                          <p:spTgt spid="5"/>
                                        </p:tgtEl>
                                      </p:cBhvr>
                                      <p:to x="100000" y="95000"/>
                                    </p:animScale>
                                    <p:animScale>
                                      <p:cBhvr>
                                        <p:cTn id="36" dur="166" decel="50000">
                                          <p:stCondLst>
                                            <p:cond delay="1834"/>
                                          </p:stCondLst>
                                        </p:cTn>
                                        <p:tgtEl>
                                          <p:spTgt spid="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4 Rectángulo"/>
          <p:cNvSpPr/>
          <p:nvPr/>
        </p:nvSpPr>
        <p:spPr>
          <a:xfrm>
            <a:off x="539552" y="2773377"/>
            <a:ext cx="8136904" cy="1015663"/>
          </a:xfrm>
          <a:prstGeom prst="rect">
            <a:avLst/>
          </a:prstGeom>
          <a:noFill/>
        </p:spPr>
        <p:txBody>
          <a:bodyPr wrap="square" lIns="91440" tIns="45720" rIns="91440" bIns="45720">
            <a:spAutoFit/>
          </a:bodyPr>
          <a:lstStyle/>
          <a:p>
            <a:pPr marL="0" indent="0" algn="ctr">
              <a:buNone/>
            </a:pPr>
            <a:r>
              <a:rPr lang="es-ES" sz="60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rPr>
              <a:t> FONACIDE OBRA </a:t>
            </a:r>
            <a:endParaRPr lang="es-ES" sz="6000" b="1" cap="none" spc="0"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6" name="5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7" name="6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325649966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3648" y="3645024"/>
            <a:ext cx="8928992" cy="2952328"/>
          </a:xfrm>
        </p:spPr>
        <p:txBody>
          <a:bodyPr>
            <a:normAutofit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CONSEJO DE SALUD (USF) PUERTO ADELA</a:t>
            </a:r>
          </a:p>
          <a:p>
            <a:pPr marL="0" indent="0">
              <a:buNone/>
            </a:pPr>
            <a:endParaRPr lang="es-ES" sz="2000" b="1" dirty="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2200" dirty="0" smtClean="0">
                <a:latin typeface="Arial Black" pitchFamily="34" charset="0"/>
              </a:rPr>
              <a:t>COMPRA DE MEDICAMENTOS, INSUMOS DE LIMPIEZA Y PAGO DE SALARIOS DE LOS FUNCIONARIOS </a:t>
            </a:r>
          </a:p>
          <a:p>
            <a:pPr marL="0" indent="0">
              <a:buNone/>
            </a:pPr>
            <a:endParaRPr lang="es-ES" sz="2000" dirty="0">
              <a:latin typeface="Arial Black" pitchFamily="34" charset="0"/>
            </a:endParaRPr>
          </a:p>
          <a:p>
            <a:pPr marL="0" indent="0">
              <a:buNone/>
            </a:pPr>
            <a:r>
              <a:rPr lang="es-ES" sz="2000" dirty="0" smtClean="0">
                <a:latin typeface="Arial Black" pitchFamily="34" charset="0"/>
              </a:rPr>
              <a:t>  </a:t>
            </a:r>
            <a:r>
              <a:rPr lang="es-ES" sz="2000" b="1" dirty="0" smtClean="0">
                <a:ln w="10541" cmpd="sng">
                  <a:solidFill>
                    <a:schemeClr val="tx1"/>
                  </a:solidFill>
                  <a:prstDash val="solid"/>
                </a:ln>
                <a:latin typeface="Arial Black" pitchFamily="34" charset="0"/>
              </a:rPr>
              <a:t>TOTAL DE TRANSFERENCIA:  </a:t>
            </a:r>
            <a:r>
              <a:rPr lang="es-ES" sz="2000" b="1" dirty="0" smtClean="0">
                <a:ln w="10541" cmpd="sng">
                  <a:solidFill>
                    <a:schemeClr val="tx1"/>
                  </a:solidFill>
                  <a:prstDash val="solid"/>
                </a:ln>
                <a:solidFill>
                  <a:srgbClr val="FF0000"/>
                </a:solidFill>
                <a:latin typeface="Arial Black" pitchFamily="34" charset="0"/>
              </a:rPr>
              <a:t>Gs</a:t>
            </a:r>
            <a:r>
              <a:rPr lang="es-ES" sz="3000" b="1" dirty="0" smtClean="0">
                <a:ln w="10541" cmpd="sng">
                  <a:solidFill>
                    <a:schemeClr val="tx1"/>
                  </a:solidFill>
                  <a:prstDash val="solid"/>
                </a:ln>
                <a:solidFill>
                  <a:srgbClr val="FF0000"/>
                </a:solidFill>
                <a:latin typeface="Arial Black" pitchFamily="34" charset="0"/>
              </a:rPr>
              <a:t> 81.100.000</a:t>
            </a:r>
            <a:r>
              <a:rPr lang="es-ES" sz="2000" dirty="0" smtClean="0">
                <a:latin typeface="Arial Black" pitchFamily="34" charset="0"/>
              </a:rPr>
              <a:t>                                     </a:t>
            </a:r>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9" name="8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334754" y="1237385"/>
            <a:ext cx="2701742" cy="2277421"/>
          </a:xfrm>
          <a:prstGeom prst="rect">
            <a:avLst/>
          </a:prstGeom>
        </p:spPr>
      </p:pic>
      <p:pic>
        <p:nvPicPr>
          <p:cNvPr id="10" name="9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3475" y="1268760"/>
            <a:ext cx="2742701" cy="2277421"/>
          </a:xfrm>
          <a:prstGeom prst="rect">
            <a:avLst/>
          </a:prstGeom>
        </p:spPr>
      </p:pic>
      <p:pic>
        <p:nvPicPr>
          <p:cNvPr id="8" name="7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7504" y="1237385"/>
            <a:ext cx="3088709" cy="2277421"/>
          </a:xfrm>
          <a:prstGeom prst="rect">
            <a:avLst/>
          </a:prstGeom>
        </p:spPr>
      </p:pic>
    </p:spTree>
    <p:extLst>
      <p:ext uri="{BB962C8B-B14F-4D97-AF65-F5344CB8AC3E}">
        <p14:creationId xmlns:p14="http://schemas.microsoft.com/office/powerpoint/2010/main" val="278060031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circle(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circle(in)">
                                      <p:cBhvr>
                                        <p:cTn id="23" dur="2000"/>
                                        <p:tgtEl>
                                          <p:spTgt spid="3">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circle(in)">
                                      <p:cBhvr>
                                        <p:cTn id="28"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928992" cy="2060848"/>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ACCIÓN SOCIAL</a:t>
            </a:r>
          </a:p>
          <a:p>
            <a:pPr marL="0" indent="0">
              <a:buNone/>
            </a:pP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AYUDA A PERSONAS DE ESCASO RECURSO)</a:t>
            </a:r>
          </a:p>
          <a:p>
            <a:pPr marL="0" indent="0">
              <a:buNone/>
            </a:pPr>
            <a:r>
              <a:rPr lang="es-ES" sz="2400" b="1" dirty="0" smtClean="0">
                <a:ln w="10541" cmpd="sng">
                  <a:solidFill>
                    <a:schemeClr val="tx1"/>
                  </a:solidFill>
                  <a:prstDash val="solid"/>
                </a:ln>
                <a:latin typeface="Arial Black" pitchFamily="34" charset="0"/>
              </a:rPr>
              <a:t>MONTO TOTAL: Gs 18.407.000</a:t>
            </a:r>
            <a:endParaRPr lang="es-ES" sz="1600" b="1" dirty="0">
              <a:ln w="10541" cmpd="sng">
                <a:solidFill>
                  <a:schemeClr val="tx1"/>
                </a:solidFill>
                <a:prstDash val="solid"/>
              </a:ln>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1026" name="Picture 2" descr="Instituto Metropolitano de la Juventud apoya a personas de bajos recursos  en la capital del estado – El Heraldo de San Luis Potos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5470" y="2042516"/>
            <a:ext cx="3386450" cy="2624286"/>
          </a:xfrm>
          <a:prstGeom prst="rect">
            <a:avLst/>
          </a:prstGeom>
          <a:noFill/>
          <a:extLst>
            <a:ext uri="{909E8E84-426E-40DD-AFC4-6F175D3DCCD1}">
              <a14:hiddenFill xmlns:a14="http://schemas.microsoft.com/office/drawing/2010/main">
                <a:solidFill>
                  <a:srgbClr val="FFFFFF"/>
                </a:solidFill>
              </a14:hiddenFill>
            </a:ext>
          </a:extLst>
        </p:spPr>
      </p:pic>
      <p:sp>
        <p:nvSpPr>
          <p:cNvPr id="2" name="1 Rectángulo"/>
          <p:cNvSpPr/>
          <p:nvPr/>
        </p:nvSpPr>
        <p:spPr>
          <a:xfrm>
            <a:off x="2627784" y="1484784"/>
            <a:ext cx="3082126" cy="369332"/>
          </a:xfrm>
          <a:prstGeom prst="rect">
            <a:avLst/>
          </a:prstGeom>
        </p:spPr>
        <p:txBody>
          <a:bodyPr wrap="none">
            <a:spAutoFit/>
          </a:bodyPr>
          <a:lstStyle/>
          <a:p>
            <a:r>
              <a:rPr lang="es-ES" b="1" dirty="0" smtClean="0">
                <a:ln w="10541" cmpd="sng">
                  <a:solidFill>
                    <a:schemeClr val="tx1"/>
                  </a:solidFill>
                  <a:prstDash val="solid"/>
                </a:ln>
                <a:latin typeface="Arial Black" pitchFamily="34" charset="0"/>
              </a:rPr>
              <a:t>IMAGEN ILUSTRATIVA </a:t>
            </a:r>
            <a:endParaRPr lang="es-ES" dirty="0"/>
          </a:p>
        </p:txBody>
      </p:sp>
      <p:pic>
        <p:nvPicPr>
          <p:cNvPr id="1028" name="Picture 4" descr="Caen los ingresos. recesión empresarial y pérdidas financieras ilustración  vectorial, flecha hacia abajo presupuesto de diner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17722" y="2042516"/>
            <a:ext cx="3816424" cy="26242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7368045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1026"/>
                                        </p:tgtEl>
                                        <p:attrNameLst>
                                          <p:attrName>style.visibility</p:attrName>
                                        </p:attrNameLst>
                                      </p:cBhvr>
                                      <p:to>
                                        <p:strVal val="visible"/>
                                      </p:to>
                                    </p:set>
                                    <p:animEffect transition="in" filter="circle(in)">
                                      <p:cBhvr>
                                        <p:cTn id="10" dur="2000"/>
                                        <p:tgtEl>
                                          <p:spTgt spid="1026"/>
                                        </p:tgtEl>
                                      </p:cBhvr>
                                    </p:animEffect>
                                  </p:childTnLst>
                                </p:cTn>
                              </p:par>
                              <p:par>
                                <p:cTn id="11" presetID="6" presetClass="entr" presetSubtype="16" fill="hold" nodeType="withEffect">
                                  <p:stCondLst>
                                    <p:cond delay="0"/>
                                  </p:stCondLst>
                                  <p:childTnLst>
                                    <p:set>
                                      <p:cBhvr>
                                        <p:cTn id="12" dur="1" fill="hold">
                                          <p:stCondLst>
                                            <p:cond delay="0"/>
                                          </p:stCondLst>
                                        </p:cTn>
                                        <p:tgtEl>
                                          <p:spTgt spid="1028"/>
                                        </p:tgtEl>
                                        <p:attrNameLst>
                                          <p:attrName>style.visibility</p:attrName>
                                        </p:attrNameLst>
                                      </p:cBhvr>
                                      <p:to>
                                        <p:strVal val="visible"/>
                                      </p:to>
                                    </p:set>
                                    <p:animEffect transition="in" filter="circle(in)">
                                      <p:cBhvr>
                                        <p:cTn id="13" dur="2000"/>
                                        <p:tgtEl>
                                          <p:spTgt spid="1028"/>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2"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928992" cy="2060848"/>
          </a:xfrm>
        </p:spPr>
        <p:txBody>
          <a:bodyPr>
            <a:normAutofit fontScale="925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ADULTO MAYORES</a:t>
            </a:r>
          </a:p>
          <a:p>
            <a:pPr marL="0" indent="0">
              <a:buNone/>
            </a:pP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AYUDA PARA LAS PERSONAS DE LA TERCERA EDAD)</a:t>
            </a:r>
          </a:p>
          <a:p>
            <a:pPr marL="0" indent="0">
              <a:buNone/>
            </a:pPr>
            <a:r>
              <a:rPr lang="es-ES" sz="2400" b="1" dirty="0" smtClean="0">
                <a:ln w="10541" cmpd="sng">
                  <a:solidFill>
                    <a:schemeClr val="tx1"/>
                  </a:solidFill>
                  <a:prstDash val="solid"/>
                </a:ln>
                <a:latin typeface="Arial Black" pitchFamily="34" charset="0"/>
              </a:rPr>
              <a:t>9 PERSONAS ACTIVA EN EL PROGRAMA TERCERA EDAD </a:t>
            </a:r>
            <a:endParaRPr lang="es-ES" sz="1600" b="1" dirty="0">
              <a:ln w="10541" cmpd="sng">
                <a:solidFill>
                  <a:schemeClr val="tx1"/>
                </a:solidFill>
                <a:prstDash val="solid"/>
              </a:ln>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51520" y="1349388"/>
            <a:ext cx="3888432" cy="3402378"/>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61604" y="1349388"/>
            <a:ext cx="3162723" cy="3402378"/>
          </a:xfrm>
          <a:prstGeom prst="rect">
            <a:avLst/>
          </a:prstGeom>
        </p:spPr>
      </p:pic>
    </p:spTree>
    <p:extLst>
      <p:ext uri="{BB962C8B-B14F-4D97-AF65-F5344CB8AC3E}">
        <p14:creationId xmlns:p14="http://schemas.microsoft.com/office/powerpoint/2010/main" val="231388796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1" end="1"/>
                                            </p:txEl>
                                          </p:spTgt>
                                        </p:tgtEl>
                                        <p:attrNameLst>
                                          <p:attrName>style.visibility</p:attrName>
                                        </p:attrNameLst>
                                      </p:cBhvr>
                                      <p:to>
                                        <p:strVal val="visible"/>
                                      </p:to>
                                    </p:set>
                                    <p:animEffect transition="in" filter="circle(in)">
                                      <p:cBhvr>
                                        <p:cTn id="15" dur="2000"/>
                                        <p:tgtEl>
                                          <p:spTgt spid="3">
                                            <p:txEl>
                                              <p:pRg st="1" end="1"/>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2" end="2"/>
                                            </p:txEl>
                                          </p:spTgt>
                                        </p:tgtEl>
                                        <p:attrNameLst>
                                          <p:attrName>style.visibility</p:attrName>
                                        </p:attrNameLst>
                                      </p:cBhvr>
                                      <p:to>
                                        <p:strVal val="visible"/>
                                      </p:to>
                                    </p:set>
                                    <p:animEffect transition="in" filter="circle(in)">
                                      <p:cBhvr>
                                        <p:cTn id="20" dur="2000"/>
                                        <p:tgtEl>
                                          <p:spTgt spid="3">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928992" cy="2060848"/>
          </a:xfrm>
        </p:spPr>
        <p:txBody>
          <a:bodyPr>
            <a:normAutofit/>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TEKOPORÂ</a:t>
            </a:r>
          </a:p>
          <a:p>
            <a:pPr marL="0" indent="0">
              <a:buNone/>
            </a:pPr>
            <a:r>
              <a:rPr lang="es-ES" sz="1800" b="1" dirty="0" smtClean="0">
                <a:ln w="10541" cmpd="sng">
                  <a:solidFill>
                    <a:schemeClr val="tx1"/>
                  </a:solidFill>
                  <a:prstDash val="solid"/>
                </a:ln>
                <a:solidFill>
                  <a:srgbClr val="FF0000"/>
                </a:solidFill>
                <a:latin typeface="Arial Black" pitchFamily="34" charset="0"/>
              </a:rPr>
              <a:t>(</a:t>
            </a:r>
            <a:r>
              <a:rPr lang="es-ES" sz="2000" b="1" dirty="0" smtClean="0">
                <a:ln w="10541" cmpd="sng">
                  <a:solidFill>
                    <a:schemeClr val="tx1"/>
                  </a:solidFill>
                  <a:prstDash val="solid"/>
                </a:ln>
                <a:solidFill>
                  <a:srgbClr val="FF0000"/>
                </a:solidFill>
                <a:latin typeface="Arial Black" pitchFamily="34" charset="0"/>
              </a:rPr>
              <a:t>AYUDA PARA LAS PERSONAS EN ESCASO RECURSO)</a:t>
            </a: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555776" y="1045857"/>
            <a:ext cx="2016224" cy="3174865"/>
          </a:xfrm>
          <a:prstGeom prst="rect">
            <a:avLst/>
          </a:prstGeom>
        </p:spPr>
      </p:pic>
      <p:pic>
        <p:nvPicPr>
          <p:cNvPr id="6" name="5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876640" y="1045492"/>
            <a:ext cx="2015840" cy="3175229"/>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3529" y="1054519"/>
            <a:ext cx="2016224" cy="3166569"/>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716016" y="1045493"/>
            <a:ext cx="2016224" cy="3175229"/>
          </a:xfrm>
          <a:prstGeom prst="rect">
            <a:avLst/>
          </a:prstGeom>
        </p:spPr>
      </p:pic>
    </p:spTree>
    <p:extLst>
      <p:ext uri="{BB962C8B-B14F-4D97-AF65-F5344CB8AC3E}">
        <p14:creationId xmlns:p14="http://schemas.microsoft.com/office/powerpoint/2010/main" val="84263923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circle(in)">
                                      <p:cBhvr>
                                        <p:cTn id="10" dur="2000"/>
                                        <p:tgtEl>
                                          <p:spTgt spid="2"/>
                                        </p:tgtEl>
                                      </p:cBhvr>
                                    </p:animEffect>
                                  </p:childTnLst>
                                </p:cTn>
                              </p:par>
                              <p:par>
                                <p:cTn id="11" presetID="6" presetClass="entr" presetSubtype="16"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circle(in)">
                                      <p:cBhvr>
                                        <p:cTn id="13" dur="2000"/>
                                        <p:tgtEl>
                                          <p:spTgt spid="8"/>
                                        </p:tgtEl>
                                      </p:cBhvr>
                                    </p:animEffect>
                                  </p:childTnLst>
                                </p:cTn>
                              </p:par>
                              <p:par>
                                <p:cTn id="14" presetID="6" presetClass="entr" presetSubtype="16"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circle(in)">
                                      <p:cBhvr>
                                        <p:cTn id="16" dur="2000"/>
                                        <p:tgtEl>
                                          <p:spTgt spid="6"/>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1" end="1"/>
                                            </p:txEl>
                                          </p:spTgt>
                                        </p:tgtEl>
                                        <p:attrNameLst>
                                          <p:attrName>style.visibility</p:attrName>
                                        </p:attrNameLst>
                                      </p:cBhvr>
                                      <p:to>
                                        <p:strVal val="visible"/>
                                      </p:to>
                                    </p:set>
                                    <p:animEffect transition="in" filter="circle(in)">
                                      <p:cBhvr>
                                        <p:cTn id="21" dur="2000"/>
                                        <p:tgtEl>
                                          <p:spTgt spid="3">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8928992" cy="2060848"/>
          </a:xfrm>
        </p:spPr>
        <p:txBody>
          <a:bodyPr>
            <a:normAutofit fontScale="92500" lnSpcReduction="10000"/>
          </a:bodyPr>
          <a:lstStyle/>
          <a:p>
            <a:pPr marL="0" indent="0">
              <a:buNone/>
            </a:pPr>
            <a:endParaRPr lang="es-ES" sz="28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endParaRPr>
          </a:p>
          <a:p>
            <a:pPr marL="0" indent="0">
              <a:buNone/>
            </a:pPr>
            <a:r>
              <a:rPr lang="es-ES" sz="36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BECAS</a:t>
            </a:r>
            <a:r>
              <a:rPr lang="es-ES" sz="19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1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                                                                                              </a:t>
            </a:r>
            <a:r>
              <a:rPr lang="es-ES" sz="2000" b="1" dirty="0" smtClean="0">
                <a:ln w="10541" cmpd="sng">
                  <a:solidFill>
                    <a:schemeClr val="tx1"/>
                  </a:solidFill>
                  <a:prstDash val="solid"/>
                </a:ln>
                <a:solidFill>
                  <a:srgbClr val="FF0000"/>
                </a:solidFill>
                <a:latin typeface="Arial Black" pitchFamily="34" charset="0"/>
              </a:rPr>
              <a:t>(</a:t>
            </a:r>
            <a:r>
              <a:rPr lang="es-ES" sz="2400" b="1" dirty="0" smtClean="0">
                <a:ln w="10541" cmpd="sng">
                  <a:solidFill>
                    <a:schemeClr val="tx1"/>
                  </a:solidFill>
                  <a:prstDash val="solid"/>
                </a:ln>
                <a:solidFill>
                  <a:srgbClr val="FF0000"/>
                </a:solidFill>
                <a:latin typeface="Arial Black" pitchFamily="34" charset="0"/>
              </a:rPr>
              <a:t>UNIVERSITARIAS)</a:t>
            </a:r>
          </a:p>
          <a:p>
            <a:pPr marL="0" indent="0">
              <a:buNone/>
            </a:pPr>
            <a:r>
              <a:rPr lang="es-ES" sz="2400" b="1" dirty="0" smtClean="0">
                <a:ln w="10541" cmpd="sng">
                  <a:solidFill>
                    <a:schemeClr val="tx1"/>
                  </a:solidFill>
                  <a:prstDash val="solid"/>
                </a:ln>
                <a:latin typeface="Arial Black" pitchFamily="34" charset="0"/>
              </a:rPr>
              <a:t>13 </a:t>
            </a:r>
            <a:r>
              <a:rPr lang="es-ES" sz="2400" b="1" dirty="0">
                <a:ln w="10541" cmpd="sng">
                  <a:solidFill>
                    <a:schemeClr val="tx1"/>
                  </a:solidFill>
                  <a:prstDash val="solid"/>
                </a:ln>
                <a:latin typeface="Arial Black" pitchFamily="34" charset="0"/>
              </a:rPr>
              <a:t>ALUMNOS </a:t>
            </a:r>
            <a:r>
              <a:rPr lang="es-ES" sz="2400" b="1" dirty="0" smtClean="0">
                <a:ln w="10541" cmpd="sng">
                  <a:solidFill>
                    <a:schemeClr val="tx1"/>
                  </a:solidFill>
                  <a:prstDash val="solid"/>
                </a:ln>
                <a:latin typeface="Arial Black" pitchFamily="34" charset="0"/>
              </a:rPr>
              <a:t>BENIFICIADOS</a:t>
            </a:r>
          </a:p>
          <a:p>
            <a:pPr marL="0" indent="0">
              <a:buNone/>
            </a:pPr>
            <a:r>
              <a:rPr lang="es-ES" sz="2400" b="1" dirty="0" smtClean="0">
                <a:ln w="10541" cmpd="sng">
                  <a:solidFill>
                    <a:schemeClr val="tx1"/>
                  </a:solidFill>
                  <a:prstDash val="solid"/>
                </a:ln>
                <a:solidFill>
                  <a:srgbClr val="FF0000"/>
                </a:solidFill>
                <a:latin typeface="Arial Black" pitchFamily="34" charset="0"/>
              </a:rPr>
              <a:t>MONTO TOTAL:  Gs 16.900.000</a:t>
            </a:r>
            <a:endParaRPr lang="es-ES" sz="1600" b="1" dirty="0">
              <a:ln w="10541" cmpd="sng">
                <a:solidFill>
                  <a:schemeClr val="tx1"/>
                </a:solidFill>
                <a:prstDash val="solid"/>
              </a:ln>
              <a:solidFill>
                <a:srgbClr val="FF0000"/>
              </a:solidFill>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77664" y="1602378"/>
            <a:ext cx="2716622" cy="2794988"/>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75856" y="1071900"/>
            <a:ext cx="2736304" cy="3855944"/>
          </a:xfrm>
          <a:prstGeom prst="rect">
            <a:avLst/>
          </a:prstGeom>
        </p:spPr>
      </p:pic>
      <p:pic>
        <p:nvPicPr>
          <p:cNvPr id="8" name="7 Imagen"/>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23528" y="1071901"/>
            <a:ext cx="2736304" cy="3855944"/>
          </a:xfrm>
          <a:prstGeom prst="rect">
            <a:avLst/>
          </a:prstGeom>
        </p:spPr>
      </p:pic>
      <p:pic>
        <p:nvPicPr>
          <p:cNvPr id="5" name="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68922532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circle(in)">
                                      <p:cBhvr>
                                        <p:cTn id="10" dur="2000"/>
                                        <p:tgtEl>
                                          <p:spTgt spid="7"/>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6" presetClass="entr" presetSubtype="16" fill="hold" grpId="0" nodeType="clickEffect">
                                  <p:stCondLst>
                                    <p:cond delay="0"/>
                                  </p:stCondLst>
                                  <p:childTnLst>
                                    <p:set>
                                      <p:cBhvr>
                                        <p:cTn id="17" dur="1" fill="hold">
                                          <p:stCondLst>
                                            <p:cond delay="0"/>
                                          </p:stCondLst>
                                        </p:cTn>
                                        <p:tgtEl>
                                          <p:spTgt spid="3">
                                            <p:txEl>
                                              <p:pRg st="1" end="1"/>
                                            </p:txEl>
                                          </p:spTgt>
                                        </p:tgtEl>
                                        <p:attrNameLst>
                                          <p:attrName>style.visibility</p:attrName>
                                        </p:attrNameLst>
                                      </p:cBhvr>
                                      <p:to>
                                        <p:strVal val="visible"/>
                                      </p:to>
                                    </p:set>
                                    <p:animEffect transition="in" filter="circle(in)">
                                      <p:cBhvr>
                                        <p:cTn id="18" dur="2000"/>
                                        <p:tgtEl>
                                          <p:spTgt spid="3">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circle(in)">
                                      <p:cBhvr>
                                        <p:cTn id="23" dur="20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6" presetClass="entr" presetSubtype="16" fill="hold" grpId="0" nodeType="clickEffect">
                                  <p:stCondLst>
                                    <p:cond delay="0"/>
                                  </p:stCondLst>
                                  <p:childTnLst>
                                    <p:set>
                                      <p:cBhvr>
                                        <p:cTn id="27" dur="1" fill="hold">
                                          <p:stCondLst>
                                            <p:cond delay="0"/>
                                          </p:stCondLst>
                                        </p:cTn>
                                        <p:tgtEl>
                                          <p:spTgt spid="3">
                                            <p:txEl>
                                              <p:pRg st="3" end="3"/>
                                            </p:txEl>
                                          </p:spTgt>
                                        </p:tgtEl>
                                        <p:attrNameLst>
                                          <p:attrName>style.visibility</p:attrName>
                                        </p:attrNameLst>
                                      </p:cBhvr>
                                      <p:to>
                                        <p:strVal val="visible"/>
                                      </p:to>
                                    </p:set>
                                    <p:animEffect transition="in" filter="circle(in)">
                                      <p:cBhvr>
                                        <p:cTn id="28"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9026262" cy="2060848"/>
          </a:xfrm>
        </p:spPr>
        <p:txBody>
          <a:bodyPr>
            <a:normAutofit fontScale="85000" lnSpcReduction="20000"/>
          </a:bodyPr>
          <a:lstStyle/>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COMISIÓN DE DESARROLLO DISTRITAL</a:t>
            </a:r>
          </a:p>
          <a:p>
            <a:pPr marL="0" indent="0">
              <a:buNone/>
            </a:pPr>
            <a:endParaRPr lang="es-ES" sz="2400" b="1" dirty="0" smtClean="0">
              <a:ln w="10541" cmpd="sng">
                <a:solidFill>
                  <a:schemeClr val="tx1"/>
                </a:solidFill>
                <a:prstDash val="solid"/>
              </a:ln>
              <a:solidFill>
                <a:srgbClr val="FF0000"/>
              </a:solidFill>
              <a:latin typeface="Arial Black" pitchFamily="34" charset="0"/>
            </a:endParaRPr>
          </a:p>
          <a:p>
            <a:pPr marL="0" indent="0">
              <a:buNone/>
            </a:pPr>
            <a:r>
              <a:rPr lang="es-ES" sz="1900" b="1" dirty="0" smtClean="0">
                <a:ln w="10541" cmpd="sng">
                  <a:solidFill>
                    <a:schemeClr val="tx1"/>
                  </a:solidFill>
                  <a:prstDash val="solid"/>
                </a:ln>
                <a:latin typeface="Arial Black" pitchFamily="34" charset="0"/>
              </a:rPr>
              <a:t>-CONSTRUCCIÓN EN LA COMISARIA LOCAL </a:t>
            </a:r>
          </a:p>
          <a:p>
            <a:pPr>
              <a:buFontTx/>
              <a:buChar char="-"/>
            </a:pPr>
            <a:r>
              <a:rPr lang="es-ES" sz="1900" b="1" dirty="0" smtClean="0">
                <a:ln w="10541" cmpd="sng">
                  <a:solidFill>
                    <a:schemeClr val="tx1"/>
                  </a:solidFill>
                  <a:prstDash val="solid"/>
                </a:ln>
                <a:latin typeface="Arial Black" pitchFamily="34" charset="0"/>
              </a:rPr>
              <a:t>AYUDA ALA COMISIÓN DE APOYO PRO FESTEJO ANIVERSAO DISTRITAL Y DIA DEL NIÑO</a:t>
            </a:r>
          </a:p>
          <a:p>
            <a:pPr>
              <a:buFontTx/>
              <a:buChar char="-"/>
            </a:pPr>
            <a:r>
              <a:rPr lang="es-ES" sz="1900" b="1" dirty="0" smtClean="0">
                <a:ln w="10541" cmpd="sng">
                  <a:solidFill>
                    <a:schemeClr val="tx1"/>
                  </a:solidFill>
                  <a:prstDash val="solid"/>
                </a:ln>
                <a:latin typeface="Arial Black" pitchFamily="34" charset="0"/>
              </a:rPr>
              <a:t>COMPRA DE TUBO S ALCANTARRILLADOS</a:t>
            </a:r>
            <a:endParaRPr lang="es-ES" sz="1900" b="1" dirty="0" smtClean="0">
              <a:ln w="10541" cmpd="sng">
                <a:solidFill>
                  <a:schemeClr val="tx1"/>
                </a:solidFill>
                <a:prstDash val="solid"/>
              </a:ln>
              <a:latin typeface="Arial Black" pitchFamily="34" charset="0"/>
            </a:endParaRPr>
          </a:p>
          <a:p>
            <a:pPr marL="0" indent="0">
              <a:buNone/>
            </a:pPr>
            <a:r>
              <a:rPr lang="es-ES" sz="2400" b="1" dirty="0" smtClean="0">
                <a:ln w="10541" cmpd="sng">
                  <a:solidFill>
                    <a:schemeClr val="tx1"/>
                  </a:solidFill>
                  <a:prstDash val="solid"/>
                </a:ln>
                <a:solidFill>
                  <a:srgbClr val="FF0000"/>
                </a:solidFill>
                <a:latin typeface="Arial Black" pitchFamily="34" charset="0"/>
              </a:rPr>
              <a:t>MONTO TOTAL:  </a:t>
            </a:r>
            <a:r>
              <a:rPr lang="es-ES" sz="2400" b="1" dirty="0" smtClean="0">
                <a:ln w="10541" cmpd="sng">
                  <a:solidFill>
                    <a:schemeClr val="tx1"/>
                  </a:solidFill>
                  <a:prstDash val="solid"/>
                </a:ln>
                <a:solidFill>
                  <a:srgbClr val="FF0000"/>
                </a:solidFill>
                <a:latin typeface="Arial Black" pitchFamily="34" charset="0"/>
              </a:rPr>
              <a:t>Gs 161.835.082</a:t>
            </a:r>
            <a:endParaRPr lang="es-ES" sz="1600" b="1" dirty="0">
              <a:ln w="10541" cmpd="sng">
                <a:solidFill>
                  <a:schemeClr val="tx1"/>
                </a:solidFill>
                <a:prstDash val="solid"/>
              </a:ln>
              <a:solidFill>
                <a:srgbClr val="FF0000"/>
              </a:solidFill>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9" name="8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18415" y="993037"/>
            <a:ext cx="2207847" cy="3262870"/>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2" name="1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734951" y="993036"/>
            <a:ext cx="1925281" cy="3262871"/>
          </a:xfrm>
          <a:prstGeom prst="rect">
            <a:avLst/>
          </a:prstGeom>
        </p:spPr>
      </p:pic>
      <p:pic>
        <p:nvPicPr>
          <p:cNvPr id="10" name="9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51521" y="908720"/>
            <a:ext cx="2016224" cy="3347188"/>
          </a:xfrm>
          <a:prstGeom prst="rect">
            <a:avLst/>
          </a:prstGeom>
        </p:spPr>
      </p:pic>
      <p:pic>
        <p:nvPicPr>
          <p:cNvPr id="11" name="10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83768" y="946106"/>
            <a:ext cx="2016224" cy="3309802"/>
          </a:xfrm>
          <a:prstGeom prst="rect">
            <a:avLst/>
          </a:prstGeom>
        </p:spPr>
      </p:pic>
    </p:spTree>
    <p:extLst>
      <p:ext uri="{BB962C8B-B14F-4D97-AF65-F5344CB8AC3E}">
        <p14:creationId xmlns:p14="http://schemas.microsoft.com/office/powerpoint/2010/main" val="791397986"/>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circle(in)">
                                      <p:cBhvr>
                                        <p:cTn id="7" dur="2000"/>
                                        <p:tgtEl>
                                          <p:spTgt spid="9"/>
                                        </p:tgtEl>
                                      </p:cBhvr>
                                    </p:animEffect>
                                  </p:childTnLst>
                                </p:cTn>
                              </p:par>
                              <p:par>
                                <p:cTn id="8" presetID="6" presetClass="entr" presetSubtype="16"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circle(in)">
                                      <p:cBhvr>
                                        <p:cTn id="10" dur="2000"/>
                                        <p:tgtEl>
                                          <p:spTgt spid="10"/>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circle(in)">
                                      <p:cBhvr>
                                        <p:cTn id="16" dur="20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6" presetClass="entr" presetSubtype="16" fill="hold" grpId="0" nodeType="clickEffect">
                                  <p:stCondLst>
                                    <p:cond delay="0"/>
                                  </p:stCondLst>
                                  <p:childTnLst>
                                    <p:set>
                                      <p:cBhvr>
                                        <p:cTn id="20" dur="1" fill="hold">
                                          <p:stCondLst>
                                            <p:cond delay="0"/>
                                          </p:stCondLst>
                                        </p:cTn>
                                        <p:tgtEl>
                                          <p:spTgt spid="3">
                                            <p:txEl>
                                              <p:pRg st="0" end="0"/>
                                            </p:txEl>
                                          </p:spTgt>
                                        </p:tgtEl>
                                        <p:attrNameLst>
                                          <p:attrName>style.visibility</p:attrName>
                                        </p:attrNameLst>
                                      </p:cBhvr>
                                      <p:to>
                                        <p:strVal val="visible"/>
                                      </p:to>
                                    </p:set>
                                    <p:animEffect transition="in" filter="circle(in)">
                                      <p:cBhvr>
                                        <p:cTn id="21" dur="2000"/>
                                        <p:tgtEl>
                                          <p:spTgt spid="3">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6" presetClass="entr" presetSubtype="16" fill="hold" grpId="0" nodeType="clickEffect">
                                  <p:stCondLst>
                                    <p:cond delay="0"/>
                                  </p:stCondLst>
                                  <p:childTnLst>
                                    <p:set>
                                      <p:cBhvr>
                                        <p:cTn id="25" dur="1" fill="hold">
                                          <p:stCondLst>
                                            <p:cond delay="0"/>
                                          </p:stCondLst>
                                        </p:cTn>
                                        <p:tgtEl>
                                          <p:spTgt spid="3">
                                            <p:txEl>
                                              <p:pRg st="2" end="2"/>
                                            </p:txEl>
                                          </p:spTgt>
                                        </p:tgtEl>
                                        <p:attrNameLst>
                                          <p:attrName>style.visibility</p:attrName>
                                        </p:attrNameLst>
                                      </p:cBhvr>
                                      <p:to>
                                        <p:strVal val="visible"/>
                                      </p:to>
                                    </p:set>
                                    <p:animEffect transition="in" filter="circle(in)">
                                      <p:cBhvr>
                                        <p:cTn id="26" dur="2000"/>
                                        <p:tgtEl>
                                          <p:spTgt spid="3">
                                            <p:txEl>
                                              <p:pRg st="2" end="2"/>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grpId="0" nodeType="clickEffect">
                                  <p:stCondLst>
                                    <p:cond delay="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circle(in)">
                                      <p:cBhvr>
                                        <p:cTn id="31" dur="2000"/>
                                        <p:tgtEl>
                                          <p:spTgt spid="3">
                                            <p:txEl>
                                              <p:pRg st="3" end="3"/>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circle(in)">
                                      <p:cBhvr>
                                        <p:cTn id="36" dur="2000"/>
                                        <p:tgtEl>
                                          <p:spTgt spid="3">
                                            <p:txEl>
                                              <p:pRg st="4" end="4"/>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5" end="5"/>
                                            </p:txEl>
                                          </p:spTgt>
                                        </p:tgtEl>
                                        <p:attrNameLst>
                                          <p:attrName>style.visibility</p:attrName>
                                        </p:attrNameLst>
                                      </p:cBhvr>
                                      <p:to>
                                        <p:strVal val="visible"/>
                                      </p:to>
                                    </p:set>
                                    <p:animEffect transition="in" filter="circle(in)">
                                      <p:cBhvr>
                                        <p:cTn id="4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9026262" cy="2060848"/>
          </a:xfrm>
        </p:spPr>
        <p:txBody>
          <a:bodyPr>
            <a:normAutofit/>
          </a:bodyPr>
          <a:lstStyle/>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GRUPO DE DANZA ADELA POTY</a:t>
            </a:r>
          </a:p>
          <a:p>
            <a:pPr marL="0" indent="0">
              <a:buNone/>
            </a:pPr>
            <a:r>
              <a:rPr lang="es-ES" sz="1800" b="1" dirty="0" smtClean="0">
                <a:ln w="10541" cmpd="sng">
                  <a:solidFill>
                    <a:schemeClr val="tx1"/>
                  </a:solidFill>
                  <a:prstDash val="solid"/>
                </a:ln>
                <a:latin typeface="Arial Black" pitchFamily="34" charset="0"/>
              </a:rPr>
              <a:t>APOYANDO LA CULTURA Y TRADICIÓN DEL PAIS DE NUESTRO DISTRITO</a:t>
            </a:r>
            <a:endParaRPr lang="es-ES" sz="1800" b="1" dirty="0" smtClean="0">
              <a:ln w="10541" cmpd="sng">
                <a:solidFill>
                  <a:schemeClr val="tx1"/>
                </a:solidFill>
                <a:prstDash val="solid"/>
              </a:ln>
              <a:latin typeface="Arial Black" pitchFamily="34" charset="0"/>
            </a:endParaRPr>
          </a:p>
          <a:p>
            <a:pPr marL="0" indent="0">
              <a:buNone/>
            </a:pPr>
            <a:endParaRPr lang="es-ES" sz="1900" b="1" dirty="0" smtClean="0">
              <a:ln w="10541" cmpd="sng">
                <a:solidFill>
                  <a:schemeClr val="tx1"/>
                </a:solidFill>
                <a:prstDash val="solid"/>
              </a:ln>
              <a:latin typeface="Arial Black" pitchFamily="34" charset="0"/>
            </a:endParaRPr>
          </a:p>
          <a:p>
            <a:pPr marL="0" indent="0">
              <a:buNone/>
            </a:pPr>
            <a:r>
              <a:rPr lang="es-ES" sz="2400" b="1" dirty="0" smtClean="0">
                <a:ln w="10541" cmpd="sng">
                  <a:solidFill>
                    <a:schemeClr val="tx1"/>
                  </a:solidFill>
                  <a:prstDash val="solid"/>
                </a:ln>
                <a:solidFill>
                  <a:srgbClr val="FF0000"/>
                </a:solidFill>
                <a:latin typeface="Arial Black" pitchFamily="34" charset="0"/>
              </a:rPr>
              <a:t>MONTO </a:t>
            </a:r>
            <a:r>
              <a:rPr lang="es-ES" sz="2400" b="1" dirty="0" smtClean="0">
                <a:ln w="10541" cmpd="sng">
                  <a:solidFill>
                    <a:schemeClr val="tx1"/>
                  </a:solidFill>
                  <a:prstDash val="solid"/>
                </a:ln>
                <a:solidFill>
                  <a:srgbClr val="FF0000"/>
                </a:solidFill>
                <a:latin typeface="Arial Black" pitchFamily="34" charset="0"/>
              </a:rPr>
              <a:t>TOTAL:  </a:t>
            </a:r>
            <a:r>
              <a:rPr lang="es-ES" sz="2400" b="1" dirty="0" smtClean="0">
                <a:ln w="10541" cmpd="sng">
                  <a:solidFill>
                    <a:schemeClr val="tx1"/>
                  </a:solidFill>
                  <a:prstDash val="solid"/>
                </a:ln>
                <a:solidFill>
                  <a:srgbClr val="FF0000"/>
                </a:solidFill>
                <a:latin typeface="Arial Black" pitchFamily="34" charset="0"/>
              </a:rPr>
              <a:t>Gs 11.000.000</a:t>
            </a:r>
            <a:endParaRPr lang="es-ES" sz="1600" b="1" dirty="0">
              <a:ln w="10541" cmpd="sng">
                <a:solidFill>
                  <a:schemeClr val="tx1"/>
                </a:solidFill>
                <a:prstDash val="solid"/>
              </a:ln>
              <a:solidFill>
                <a:srgbClr val="FF0000"/>
              </a:solidFill>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6" name="5 Imagen"/>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287835" y="908720"/>
            <a:ext cx="4123765" cy="3396403"/>
          </a:xfrm>
          <a:prstGeom prst="rect">
            <a:avLst/>
          </a:prstGeom>
        </p:spPr>
      </p:pic>
      <p:pic>
        <p:nvPicPr>
          <p:cNvPr id="7" name="6 Imagen"/>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51520" y="908720"/>
            <a:ext cx="3672408" cy="3396403"/>
          </a:xfrm>
          <a:prstGeom prst="rect">
            <a:avLst/>
          </a:prstGeom>
        </p:spPr>
      </p:pic>
      <p:pic>
        <p:nvPicPr>
          <p:cNvPr id="5" name="4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306268494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in)">
                                      <p:cBhvr>
                                        <p:cTn id="7" dur="2000"/>
                                        <p:tgtEl>
                                          <p:spTgt spid="7"/>
                                        </p:tgtEl>
                                      </p:cBhvr>
                                    </p:animEffect>
                                  </p:childTnLst>
                                </p:cTn>
                              </p:par>
                              <p:par>
                                <p:cTn id="8" presetID="6" presetClass="entr" presetSubtype="16"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circle(in)">
                                      <p:cBhvr>
                                        <p:cTn id="10" dur="2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circle(in)">
                                      <p:cBhvr>
                                        <p:cTn id="15" dur="2000"/>
                                        <p:tgtEl>
                                          <p:spTgt spid="3">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6" presetClass="entr" presetSubtype="16" fill="hold" grpId="0" nodeType="clickEffect">
                                  <p:stCondLst>
                                    <p:cond delay="0"/>
                                  </p:stCondLst>
                                  <p:childTnLst>
                                    <p:set>
                                      <p:cBhvr>
                                        <p:cTn id="19" dur="1" fill="hold">
                                          <p:stCondLst>
                                            <p:cond delay="0"/>
                                          </p:stCondLst>
                                        </p:cTn>
                                        <p:tgtEl>
                                          <p:spTgt spid="3">
                                            <p:txEl>
                                              <p:pRg st="1" end="1"/>
                                            </p:txEl>
                                          </p:spTgt>
                                        </p:tgtEl>
                                        <p:attrNameLst>
                                          <p:attrName>style.visibility</p:attrName>
                                        </p:attrNameLst>
                                      </p:cBhvr>
                                      <p:to>
                                        <p:strVal val="visible"/>
                                      </p:to>
                                    </p:set>
                                    <p:animEffect transition="in" filter="circle(in)">
                                      <p:cBhvr>
                                        <p:cTn id="20" dur="2000"/>
                                        <p:tgtEl>
                                          <p:spTgt spid="3">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6" presetClass="entr" presetSubtype="16"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Effect transition="in" filter="circle(in)">
                                      <p:cBhvr>
                                        <p:cTn id="25"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0" y="4509120"/>
            <a:ext cx="9026262" cy="2060848"/>
          </a:xfrm>
        </p:spPr>
        <p:txBody>
          <a:bodyPr>
            <a:normAutofit/>
          </a:bodyPr>
          <a:lstStyle/>
          <a:p>
            <a:pPr marL="0" indent="0">
              <a:buNone/>
            </a:pPr>
            <a:r>
              <a:rPr lang="es-ES" sz="35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ACE (ESCUELA BÁSICA Nº 1579)</a:t>
            </a:r>
          </a:p>
          <a:p>
            <a:pPr marL="0" indent="0">
              <a:buNone/>
            </a:pPr>
            <a:r>
              <a:rPr lang="es-ES" sz="1800" b="1" dirty="0" smtClean="0">
                <a:ln w="10541" cmpd="sng">
                  <a:solidFill>
                    <a:schemeClr val="tx1"/>
                  </a:solidFill>
                  <a:prstDash val="solid"/>
                </a:ln>
                <a:latin typeface="Arial Black" pitchFamily="34" charset="0"/>
              </a:rPr>
              <a:t>SUFRAGAR GASTOS DEL EVENTO POR EL DIA DEL MAESTRO </a:t>
            </a:r>
            <a:endParaRPr lang="es-ES" sz="1800" b="1" dirty="0" smtClean="0">
              <a:ln w="10541" cmpd="sng">
                <a:solidFill>
                  <a:schemeClr val="tx1"/>
                </a:solidFill>
                <a:prstDash val="solid"/>
              </a:ln>
              <a:latin typeface="Arial Black" pitchFamily="34" charset="0"/>
            </a:endParaRPr>
          </a:p>
          <a:p>
            <a:pPr marL="0" indent="0">
              <a:buNone/>
            </a:pPr>
            <a:endParaRPr lang="es-ES" sz="1900" b="1" dirty="0" smtClean="0">
              <a:ln w="10541" cmpd="sng">
                <a:solidFill>
                  <a:schemeClr val="tx1"/>
                </a:solidFill>
                <a:prstDash val="solid"/>
              </a:ln>
              <a:latin typeface="Arial Black" pitchFamily="34" charset="0"/>
            </a:endParaRPr>
          </a:p>
          <a:p>
            <a:pPr marL="0" indent="0">
              <a:buNone/>
            </a:pPr>
            <a:r>
              <a:rPr lang="es-ES" sz="2400" b="1" dirty="0" smtClean="0">
                <a:ln w="10541" cmpd="sng">
                  <a:solidFill>
                    <a:schemeClr val="tx1"/>
                  </a:solidFill>
                  <a:prstDash val="solid"/>
                </a:ln>
                <a:solidFill>
                  <a:srgbClr val="FF0000"/>
                </a:solidFill>
                <a:latin typeface="Arial Black" pitchFamily="34" charset="0"/>
              </a:rPr>
              <a:t>MONTO </a:t>
            </a:r>
            <a:r>
              <a:rPr lang="es-ES" sz="2400" b="1" dirty="0" smtClean="0">
                <a:ln w="10541" cmpd="sng">
                  <a:solidFill>
                    <a:schemeClr val="tx1"/>
                  </a:solidFill>
                  <a:prstDash val="solid"/>
                </a:ln>
                <a:solidFill>
                  <a:srgbClr val="FF0000"/>
                </a:solidFill>
                <a:latin typeface="Arial Black" pitchFamily="34" charset="0"/>
              </a:rPr>
              <a:t>TOTAL:  </a:t>
            </a:r>
            <a:r>
              <a:rPr lang="es-ES" sz="2400" b="1" dirty="0" smtClean="0">
                <a:ln w="10541" cmpd="sng">
                  <a:solidFill>
                    <a:schemeClr val="tx1"/>
                  </a:solidFill>
                  <a:prstDash val="solid"/>
                </a:ln>
                <a:solidFill>
                  <a:srgbClr val="FF0000"/>
                </a:solidFill>
                <a:latin typeface="Arial Black" pitchFamily="34" charset="0"/>
              </a:rPr>
              <a:t>Gs 1.000.000</a:t>
            </a:r>
            <a:endParaRPr lang="es-ES" sz="1600" b="1" dirty="0">
              <a:ln w="10541" cmpd="sng">
                <a:solidFill>
                  <a:schemeClr val="tx1"/>
                </a:solidFill>
                <a:prstDash val="solid"/>
              </a:ln>
              <a:solidFill>
                <a:srgbClr val="FF0000"/>
              </a:solidFill>
              <a:latin typeface="Arial Black" pitchFamily="34" charset="0"/>
            </a:endParaRPr>
          </a:p>
        </p:txBody>
      </p:sp>
      <p:sp>
        <p:nvSpPr>
          <p:cNvPr id="4" name="3 Rectángulo"/>
          <p:cNvSpPr/>
          <p:nvPr/>
        </p:nvSpPr>
        <p:spPr>
          <a:xfrm>
            <a:off x="465470"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5" name="4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111937435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circle(in)">
                                      <p:cBhvr>
                                        <p:cTn id="7" dur="20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circle(in)">
                                      <p:cBhvr>
                                        <p:cTn id="12" dur="20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grpId="0" nodeType="click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animEffect transition="in" filter="circle(in)">
                                      <p:cBhvr>
                                        <p:cTn id="17" dur="20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 Imagen"/>
          <p:cNvPicPr>
            <a:picLocks noChangeAspect="1"/>
          </p:cNvPicPr>
          <p:nvPr/>
        </p:nvPicPr>
        <p:blipFill>
          <a:blip r:embed="rId3">
            <a:extLst>
              <a:ext uri="{BEBA8EAE-BF5A-486C-A8C5-ECC9F3942E4B}">
                <a14:imgProps xmlns:a14="http://schemas.microsoft.com/office/drawing/2010/main">
                  <a14:imgLayer r:embed="rId4">
                    <a14:imgEffect>
                      <a14:saturation sat="200000"/>
                    </a14:imgEffect>
                  </a14:imgLayer>
                </a14:imgProps>
              </a:ext>
              <a:ext uri="{28A0092B-C50C-407E-A947-70E740481C1C}">
                <a14:useLocalDpi xmlns:a14="http://schemas.microsoft.com/office/drawing/2010/main" val="0"/>
              </a:ext>
            </a:extLst>
          </a:blip>
          <a:stretch>
            <a:fillRect/>
          </a:stretch>
        </p:blipFill>
        <p:spPr>
          <a:xfrm>
            <a:off x="539552" y="1026326"/>
            <a:ext cx="8106716" cy="6147090"/>
          </a:xfrm>
          <a:prstGeom prst="rect">
            <a:avLst/>
          </a:prstGeom>
          <a:solidFill>
            <a:srgbClr val="FFFFFF">
              <a:shade val="85000"/>
            </a:srgbClr>
          </a:solidFill>
          <a:ln w="101600" cap="sq">
            <a:solidFill>
              <a:srgbClr val="FDFDFD"/>
            </a:solidFill>
            <a:miter lim="800000"/>
          </a:ln>
          <a:effectLst>
            <a:outerShdw blurRad="57150" dist="37500" dir="7560000" sy="98000" kx="110000" ky="200000" algn="tl" rotWithShape="0">
              <a:srgbClr val="000000">
                <a:alpha val="20000"/>
              </a:srgbClr>
            </a:outerShdw>
          </a:effectLst>
          <a:scene3d>
            <a:camera prst="perspectiveRelaxed">
              <a:rot lat="18960000" lon="0" rev="0"/>
            </a:camera>
            <a:lightRig rig="twoPt" dir="t">
              <a:rot lat="0" lon="0" rev="7200000"/>
            </a:lightRig>
          </a:scene3d>
          <a:sp3d prstMaterial="matte">
            <a:bevelT w="22860" h="12700"/>
            <a:contourClr>
              <a:srgbClr val="FFFFFF"/>
            </a:contourClr>
          </a:sp3d>
        </p:spPr>
      </p:pic>
      <p:pic>
        <p:nvPicPr>
          <p:cNvPr id="4" name="3 Imagen"/>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82205" y="105595"/>
            <a:ext cx="2779589" cy="3361221"/>
          </a:xfrm>
          <a:prstGeom prst="rect">
            <a:avLst/>
          </a:prstGeom>
        </p:spPr>
      </p:pic>
      <p:sp>
        <p:nvSpPr>
          <p:cNvPr id="5" name="4 Rectángulo"/>
          <p:cNvSpPr/>
          <p:nvPr/>
        </p:nvSpPr>
        <p:spPr>
          <a:xfrm>
            <a:off x="2141531" y="3321801"/>
            <a:ext cx="4860937" cy="1723549"/>
          </a:xfrm>
          <a:prstGeom prst="rect">
            <a:avLst/>
          </a:prstGeom>
          <a:noFill/>
        </p:spPr>
        <p:txBody>
          <a:bodyPr wrap="square" lIns="91440" tIns="45720" rIns="91440" bIns="45720">
            <a:spAutoFit/>
          </a:bodyPr>
          <a:lstStyle/>
          <a:p>
            <a:pPr marL="0" indent="0" algn="ctr">
              <a:buNone/>
            </a:pPr>
            <a:r>
              <a:rPr lang="es-ES" sz="4800" b="1" cap="none" spc="0" dirty="0" smtClean="0">
                <a:ln w="10541" cmpd="sng">
                  <a:solidFill>
                    <a:schemeClr val="tx1"/>
                  </a:solidFill>
                  <a:prstDash val="solid"/>
                </a:ln>
                <a:solidFill>
                  <a:schemeClr val="bg1"/>
                </a:solidFill>
                <a:effectLst/>
                <a:latin typeface="Arial Black" pitchFamily="34" charset="0"/>
              </a:rPr>
              <a:t> </a:t>
            </a:r>
            <a:r>
              <a:rPr lang="es-ES" sz="6600" b="1" cap="none" spc="0" dirty="0" smtClean="0">
                <a:ln w="10541" cmpd="sng">
                  <a:solidFill>
                    <a:schemeClr val="tx1"/>
                  </a:solidFill>
                  <a:prstDash val="solid"/>
                </a:ln>
                <a:solidFill>
                  <a:schemeClr val="bg1"/>
                </a:solidFill>
                <a:effectLst/>
                <a:latin typeface="Arial Black" pitchFamily="34" charset="0"/>
              </a:rPr>
              <a:t>GRACIAS</a:t>
            </a:r>
          </a:p>
          <a:p>
            <a:pPr marL="0" indent="0" algn="ctr">
              <a:buNone/>
            </a:pPr>
            <a:r>
              <a:rPr lang="es-ES" sz="4000" b="1" dirty="0" smtClean="0">
                <a:ln w="10541" cmpd="sng">
                  <a:solidFill>
                    <a:schemeClr val="tx1"/>
                  </a:solidFill>
                  <a:prstDash val="solid"/>
                </a:ln>
                <a:solidFill>
                  <a:schemeClr val="bg1"/>
                </a:solidFill>
                <a:latin typeface="Arial Black" pitchFamily="34" charset="0"/>
              </a:rPr>
              <a:t>PUERTO ADELA </a:t>
            </a:r>
            <a:r>
              <a:rPr lang="es-ES" sz="3600" b="1" cap="none" spc="0" dirty="0" smtClean="0">
                <a:ln w="10541" cmpd="sng">
                  <a:solidFill>
                    <a:schemeClr val="tx1"/>
                  </a:solidFill>
                  <a:prstDash val="solid"/>
                </a:ln>
                <a:solidFill>
                  <a:schemeClr val="bg1"/>
                </a:solidFill>
                <a:effectLst/>
                <a:latin typeface="Arial Black" pitchFamily="34" charset="0"/>
              </a:rPr>
              <a:t> </a:t>
            </a:r>
          </a:p>
        </p:txBody>
      </p:sp>
      <p:sp>
        <p:nvSpPr>
          <p:cNvPr id="6" name="5 Rectángulo"/>
          <p:cNvSpPr/>
          <p:nvPr/>
        </p:nvSpPr>
        <p:spPr>
          <a:xfrm>
            <a:off x="2627784" y="4941168"/>
            <a:ext cx="6407696" cy="1446550"/>
          </a:xfrm>
          <a:prstGeom prst="rect">
            <a:avLst/>
          </a:prstGeom>
          <a:noFill/>
        </p:spPr>
        <p:txBody>
          <a:bodyPr wrap="square" lIns="91440" tIns="45720" rIns="91440" bIns="45720">
            <a:spAutoFit/>
          </a:bodyPr>
          <a:lstStyle/>
          <a:p>
            <a:pPr marL="0" indent="0" algn="ctr">
              <a:buNone/>
            </a:pPr>
            <a:r>
              <a:rPr lang="es-ES" sz="3200" b="1" u="sng" dirty="0" smtClean="0">
                <a:ln w="10541" cmpd="sng">
                  <a:solidFill>
                    <a:schemeClr val="tx1"/>
                  </a:solidFill>
                  <a:prstDash val="solid"/>
                </a:ln>
                <a:solidFill>
                  <a:schemeClr val="bg1"/>
                </a:solidFill>
                <a:latin typeface="Arial Black" pitchFamily="34" charset="0"/>
              </a:rPr>
              <a:t>AGAPITO MELGAREJO</a:t>
            </a:r>
            <a:r>
              <a:rPr lang="es-ES" sz="2000" b="1" dirty="0" smtClean="0">
                <a:ln w="10541" cmpd="sng">
                  <a:solidFill>
                    <a:schemeClr val="tx1"/>
                  </a:solidFill>
                  <a:prstDash val="solid"/>
                </a:ln>
                <a:solidFill>
                  <a:schemeClr val="bg1"/>
                </a:solidFill>
                <a:latin typeface="Arial Black" pitchFamily="34" charset="0"/>
              </a:rPr>
              <a:t> INTENDENTE </a:t>
            </a:r>
          </a:p>
          <a:p>
            <a:pPr marL="0" indent="0" algn="ctr">
              <a:buNone/>
            </a:pPr>
            <a:r>
              <a:rPr lang="es-ES" sz="2000" b="1" dirty="0" smtClean="0">
                <a:ln w="10541" cmpd="sng">
                  <a:solidFill>
                    <a:schemeClr val="tx1"/>
                  </a:solidFill>
                  <a:prstDash val="solid"/>
                </a:ln>
                <a:solidFill>
                  <a:schemeClr val="bg1"/>
                </a:solidFill>
                <a:latin typeface="Arial Black" pitchFamily="34" charset="0"/>
              </a:rPr>
              <a:t>PERIODO 2021-2026</a:t>
            </a:r>
          </a:p>
          <a:p>
            <a:pPr marL="0" indent="0" algn="ctr">
              <a:buNone/>
            </a:pPr>
            <a:endParaRPr lang="es-ES" sz="1600" b="1" cap="none" spc="0"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latin typeface="Cooper Black" pitchFamily="18" charset="0"/>
            </a:endParaRPr>
          </a:p>
        </p:txBody>
      </p:sp>
      <p:pic>
        <p:nvPicPr>
          <p:cNvPr id="3" name="2 Imagen"/>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3795" y="1014501"/>
            <a:ext cx="3819525" cy="5843499"/>
          </a:xfrm>
          <a:prstGeom prst="rect">
            <a:avLst/>
          </a:prstGeom>
        </p:spPr>
      </p:pic>
    </p:spTree>
    <p:extLst>
      <p:ext uri="{BB962C8B-B14F-4D97-AF65-F5344CB8AC3E}">
        <p14:creationId xmlns:p14="http://schemas.microsoft.com/office/powerpoint/2010/main" val="91502168"/>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circle(in)">
                                      <p:cBhvr>
                                        <p:cTn id="10" dur="2000"/>
                                        <p:tgtEl>
                                          <p:spTgt spid="5"/>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circle(in)">
                                      <p:cBhvr>
                                        <p:cTn id="15" dur="2000"/>
                                        <p:tgtEl>
                                          <p:spTgt spid="3"/>
                                        </p:tgtEl>
                                      </p:cBhvr>
                                    </p:animEffect>
                                  </p:childTnLst>
                                </p:cTn>
                              </p:par>
                              <p:par>
                                <p:cTn id="16" presetID="6" presetClass="entr" presetSubtype="16"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circle(in)">
                                      <p:cBhvr>
                                        <p:cTn id="18"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3933056"/>
            <a:ext cx="8928992" cy="2808312"/>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ID:</a:t>
            </a:r>
            <a:r>
              <a:rPr lang="es-ES" sz="2000" dirty="0" smtClean="0"/>
              <a:t>  </a:t>
            </a:r>
            <a:r>
              <a:rPr lang="es-ES" sz="1800" dirty="0" smtClean="0">
                <a:latin typeface="Arial Black" pitchFamily="34" charset="0"/>
              </a:rPr>
              <a:t>407.999</a:t>
            </a:r>
            <a:r>
              <a:rPr lang="es-ES" sz="2000" dirty="0" smtClean="0">
                <a:latin typeface="Arial Black" pitchFamily="34" charset="0"/>
              </a:rPr>
              <a:t>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YONI SOSA CONSTRUCCIONES</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OBRA: </a:t>
            </a:r>
            <a:r>
              <a:rPr lang="es-ES" sz="1800" dirty="0" smtClean="0">
                <a:latin typeface="Arial Black" pitchFamily="34" charset="0"/>
              </a:rPr>
              <a:t>REFACCIÓN DE ESCUELA </a:t>
            </a:r>
            <a:endParaRPr lang="es-ES" sz="2000" dirty="0" smtClean="0">
              <a:latin typeface="Arial Black" pitchFamily="34" charset="0"/>
            </a:endParaRP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a:latin typeface="Arial Black" pitchFamily="34" charset="0"/>
              </a:rPr>
              <a:t>ESCUELA </a:t>
            </a:r>
            <a:r>
              <a:rPr lang="es-ES" sz="1800" dirty="0" smtClean="0">
                <a:latin typeface="Arial Black" pitchFamily="34" charset="0"/>
              </a:rPr>
              <a:t>BÁSICA </a:t>
            </a:r>
            <a:r>
              <a:rPr lang="es-ES" sz="1800" dirty="0">
                <a:latin typeface="Arial Black" pitchFamily="34" charset="0"/>
              </a:rPr>
              <a:t>Nº 4289 SAGRADA </a:t>
            </a:r>
            <a:r>
              <a:rPr lang="es-ES" sz="1800" dirty="0" smtClean="0">
                <a:latin typeface="Arial Black" pitchFamily="34" charset="0"/>
              </a:rPr>
              <a:t>FAMILIA KM 24</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146.265.000  </a:t>
            </a:r>
          </a:p>
          <a:p>
            <a:endParaRPr lang="es-ES" sz="2000" dirty="0" smtClean="0">
              <a:latin typeface="Cooper Black" pitchFamily="18" charset="0"/>
            </a:endParaRPr>
          </a:p>
          <a:p>
            <a:pPr marL="0" indent="0">
              <a:buNone/>
            </a:pPr>
            <a:endParaRPr lang="es-ES" sz="2000" dirty="0">
              <a:latin typeface="Arial Black"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836713"/>
            <a:ext cx="1920056" cy="1579884"/>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0407" y="810290"/>
            <a:ext cx="1857222" cy="1579317"/>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427984" y="836712"/>
            <a:ext cx="2016224" cy="1579884"/>
          </a:xfrm>
          <a:prstGeom prst="rect">
            <a:avLst/>
          </a:prstGeom>
        </p:spPr>
      </p:pic>
      <p:pic>
        <p:nvPicPr>
          <p:cNvPr id="7" name="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5690" y="836712"/>
            <a:ext cx="1920878" cy="1579884"/>
          </a:xfrm>
          <a:prstGeom prst="rect">
            <a:avLst/>
          </a:prstGeom>
        </p:spPr>
      </p:pic>
      <p:pic>
        <p:nvPicPr>
          <p:cNvPr id="8" name="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339752" y="2564904"/>
            <a:ext cx="1920056" cy="1574220"/>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8952" y="2564904"/>
            <a:ext cx="1857222" cy="1574221"/>
          </a:xfrm>
          <a:prstGeom prst="rect">
            <a:avLst/>
          </a:prstGeom>
        </p:spPr>
      </p:pic>
      <p:pic>
        <p:nvPicPr>
          <p:cNvPr id="10" name="9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441661" y="2564903"/>
            <a:ext cx="2016224" cy="1574221"/>
          </a:xfrm>
          <a:prstGeom prst="rect">
            <a:avLst/>
          </a:prstGeom>
        </p:spPr>
      </p:pic>
      <p:pic>
        <p:nvPicPr>
          <p:cNvPr id="11" name="10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6655479" y="2597160"/>
            <a:ext cx="1920878" cy="1541964"/>
          </a:xfrm>
          <a:prstGeom prst="rect">
            <a:avLst/>
          </a:prstGeom>
        </p:spPr>
      </p:pic>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12" name="11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
        <p:nvSpPr>
          <p:cNvPr id="13" name="12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spTree>
    <p:extLst>
      <p:ext uri="{BB962C8B-B14F-4D97-AF65-F5344CB8AC3E}">
        <p14:creationId xmlns:p14="http://schemas.microsoft.com/office/powerpoint/2010/main" val="3262328851"/>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par>
                                <p:cTn id="8" presetID="6" presetClass="entr" presetSubtype="16"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circle(in)">
                                      <p:cBhvr>
                                        <p:cTn id="10" dur="2000"/>
                                        <p:tgtEl>
                                          <p:spTgt spid="4"/>
                                        </p:tgtEl>
                                      </p:cBhvr>
                                    </p:animEffect>
                                  </p:childTnLst>
                                </p:cTn>
                              </p:par>
                              <p:par>
                                <p:cTn id="11" presetID="6"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circle(in)">
                                      <p:cBhvr>
                                        <p:cTn id="13" dur="2000"/>
                                        <p:tgtEl>
                                          <p:spTgt spid="6"/>
                                        </p:tgtEl>
                                      </p:cBhvr>
                                    </p:animEffect>
                                  </p:childTnLst>
                                </p:cTn>
                              </p:par>
                              <p:par>
                                <p:cTn id="14" presetID="6" presetClass="entr" presetSubtype="16" fill="hold"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circle(in)">
                                      <p:cBhvr>
                                        <p:cTn id="16" dur="2000"/>
                                        <p:tgtEl>
                                          <p:spTgt spid="7"/>
                                        </p:tgtEl>
                                      </p:cBhvr>
                                    </p:animEffect>
                                  </p:childTnLst>
                                </p:cTn>
                              </p:par>
                              <p:par>
                                <p:cTn id="17" presetID="6" presetClass="entr" presetSubtype="16" fill="hold"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circle(in)">
                                      <p:cBhvr>
                                        <p:cTn id="19" dur="2000"/>
                                        <p:tgtEl>
                                          <p:spTgt spid="9"/>
                                        </p:tgtEl>
                                      </p:cBhvr>
                                    </p:animEffect>
                                  </p:childTnLst>
                                </p:cTn>
                              </p:par>
                              <p:par>
                                <p:cTn id="20" presetID="6" presetClass="entr" presetSubtype="16"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circle(in)">
                                      <p:cBhvr>
                                        <p:cTn id="22" dur="2000"/>
                                        <p:tgtEl>
                                          <p:spTgt spid="8"/>
                                        </p:tgtEl>
                                      </p:cBhvr>
                                    </p:animEffect>
                                  </p:childTnLst>
                                </p:cTn>
                              </p:par>
                              <p:par>
                                <p:cTn id="23" presetID="6"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circle(in)">
                                      <p:cBhvr>
                                        <p:cTn id="25" dur="2000"/>
                                        <p:tgtEl>
                                          <p:spTgt spid="10"/>
                                        </p:tgtEl>
                                      </p:cBhvr>
                                    </p:animEffect>
                                  </p:childTnLst>
                                </p:cTn>
                              </p:par>
                              <p:par>
                                <p:cTn id="26" presetID="6" presetClass="entr" presetSubtype="16" fill="hold" nodeType="with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circle(in)">
                                      <p:cBhvr>
                                        <p:cTn id="28" dur="2000"/>
                                        <p:tgtEl>
                                          <p:spTgt spid="11"/>
                                        </p:tgtEl>
                                      </p:cBhvr>
                                    </p:animEffect>
                                  </p:childTnLst>
                                </p:cTn>
                              </p:par>
                              <p:par>
                                <p:cTn id="29" presetID="6" presetClass="entr" presetSubtype="16"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circle(in)">
                                      <p:cBhvr>
                                        <p:cTn id="31" dur="2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6"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circle(in)">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6" presetClass="entr" presetSubtype="16"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circle(in)">
                                      <p:cBhvr>
                                        <p:cTn id="41" dur="2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6" presetClass="entr" presetSubtype="16"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circle(in)">
                                      <p:cBhvr>
                                        <p:cTn id="46" dur="2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6" presetClass="entr" presetSubtype="16"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circle(in)">
                                      <p:cBhvr>
                                        <p:cTn id="5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4005064"/>
            <a:ext cx="8928992" cy="2736304"/>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ID:</a:t>
            </a:r>
            <a:r>
              <a:rPr lang="es-ES" sz="2000" dirty="0" smtClean="0"/>
              <a:t>  </a:t>
            </a:r>
            <a:r>
              <a:rPr lang="es-ES" sz="1800" dirty="0" smtClean="0">
                <a:latin typeface="Arial Black" pitchFamily="34" charset="0"/>
              </a:rPr>
              <a:t>415.886</a:t>
            </a:r>
            <a:r>
              <a:rPr lang="es-ES" sz="2000" dirty="0" smtClean="0">
                <a:latin typeface="Arial Black" pitchFamily="34" charset="0"/>
              </a:rPr>
              <a:t>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YONI SOSA CONSTRUCCIONES</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OBRA: </a:t>
            </a:r>
            <a:r>
              <a:rPr lang="es-ES" sz="1800" dirty="0" smtClean="0">
                <a:latin typeface="Arial Black" pitchFamily="34" charset="0"/>
              </a:rPr>
              <a:t>CONSTRUCCIÓN DE BAÑOS SEXADOS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a:latin typeface="Arial Black" pitchFamily="34" charset="0"/>
              </a:rPr>
              <a:t>ESCUELA </a:t>
            </a:r>
            <a:r>
              <a:rPr lang="es-ES" sz="1800" dirty="0" smtClean="0">
                <a:latin typeface="Arial Black" pitchFamily="34" charset="0"/>
              </a:rPr>
              <a:t>BÁSICA </a:t>
            </a:r>
            <a:r>
              <a:rPr lang="es-ES" sz="1800" dirty="0">
                <a:latin typeface="Arial Black" pitchFamily="34" charset="0"/>
              </a:rPr>
              <a:t>Nº 4289 SAGRADA </a:t>
            </a:r>
            <a:r>
              <a:rPr lang="es-ES" sz="1800" dirty="0" smtClean="0">
                <a:latin typeface="Arial Black" pitchFamily="34" charset="0"/>
              </a:rPr>
              <a:t>FAMILIA KM 24</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115.000.000 </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39752" y="838410"/>
            <a:ext cx="1712772" cy="1651665"/>
          </a:xfrm>
          <a:prstGeom prst="rect">
            <a:avLst/>
          </a:prstGeom>
        </p:spPr>
      </p:pic>
      <p:pic>
        <p:nvPicPr>
          <p:cNvPr id="12" name="11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283968" y="836712"/>
            <a:ext cx="1704716" cy="1651665"/>
          </a:xfrm>
          <a:prstGeom prst="rect">
            <a:avLst/>
          </a:prstGeom>
        </p:spPr>
      </p:pic>
      <p:pic>
        <p:nvPicPr>
          <p:cNvPr id="13" name="12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228184" y="836712"/>
            <a:ext cx="1898268" cy="1651662"/>
          </a:xfrm>
          <a:prstGeom prst="rect">
            <a:avLst/>
          </a:prstGeom>
        </p:spPr>
      </p:pic>
      <p:pic>
        <p:nvPicPr>
          <p:cNvPr id="15" name="14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38948" y="838409"/>
            <a:ext cx="1712772" cy="1651665"/>
          </a:xfrm>
          <a:prstGeom prst="rect">
            <a:avLst/>
          </a:prstGeom>
        </p:spPr>
      </p:pic>
      <p:sp>
        <p:nvSpPr>
          <p:cNvPr id="8" name="7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9" name="8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pic>
        <p:nvPicPr>
          <p:cNvPr id="5" name="4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47004" y="2633929"/>
            <a:ext cx="1704716" cy="1596877"/>
          </a:xfrm>
          <a:prstGeom prst="rect">
            <a:avLst/>
          </a:prstGeom>
        </p:spPr>
      </p:pic>
      <p:pic>
        <p:nvPicPr>
          <p:cNvPr id="6" name="5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228184" y="2612359"/>
            <a:ext cx="1898268" cy="1618448"/>
          </a:xfrm>
          <a:prstGeom prst="rect">
            <a:avLst/>
          </a:prstGeom>
        </p:spPr>
      </p:pic>
      <p:pic>
        <p:nvPicPr>
          <p:cNvPr id="7" name="6 Imagen"/>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339753" y="2633929"/>
            <a:ext cx="1712772" cy="1611713"/>
          </a:xfrm>
          <a:prstGeom prst="rect">
            <a:avLst/>
          </a:prstGeom>
        </p:spPr>
      </p:pic>
      <p:pic>
        <p:nvPicPr>
          <p:cNvPr id="10" name="9 Imagen"/>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4283968" y="2612358"/>
            <a:ext cx="1701165" cy="1633284"/>
          </a:xfrm>
          <a:prstGeom prst="rect">
            <a:avLst/>
          </a:prstGeom>
        </p:spPr>
      </p:pic>
    </p:spTree>
    <p:extLst>
      <p:ext uri="{BB962C8B-B14F-4D97-AF65-F5344CB8AC3E}">
        <p14:creationId xmlns:p14="http://schemas.microsoft.com/office/powerpoint/2010/main" val="78427399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diamond(in)">
                                      <p:cBhvr>
                                        <p:cTn id="7" dur="2000"/>
                                        <p:tgtEl>
                                          <p:spTgt spid="15"/>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par>
                                <p:cTn id="11" presetID="8" presetClass="entr" presetSubtype="16" fill="hold" nodeType="with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diamond(in)">
                                      <p:cBhvr>
                                        <p:cTn id="13" dur="2000"/>
                                        <p:tgtEl>
                                          <p:spTgt spid="12"/>
                                        </p:tgtEl>
                                      </p:cBhvr>
                                    </p:animEffect>
                                  </p:childTnLst>
                                </p:cTn>
                              </p:par>
                              <p:par>
                                <p:cTn id="14" presetID="8" presetClass="entr" presetSubtype="16" fill="hold" nodeType="withEffect">
                                  <p:stCondLst>
                                    <p:cond delay="0"/>
                                  </p:stCondLst>
                                  <p:childTnLst>
                                    <p:set>
                                      <p:cBhvr>
                                        <p:cTn id="15" dur="1" fill="hold">
                                          <p:stCondLst>
                                            <p:cond delay="0"/>
                                          </p:stCondLst>
                                        </p:cTn>
                                        <p:tgtEl>
                                          <p:spTgt spid="13"/>
                                        </p:tgtEl>
                                        <p:attrNameLst>
                                          <p:attrName>style.visibility</p:attrName>
                                        </p:attrNameLst>
                                      </p:cBhvr>
                                      <p:to>
                                        <p:strVal val="visible"/>
                                      </p:to>
                                    </p:set>
                                    <p:animEffect transition="in" filter="diamond(in)">
                                      <p:cBhvr>
                                        <p:cTn id="16" dur="2000"/>
                                        <p:tgtEl>
                                          <p:spTgt spid="13"/>
                                        </p:tgtEl>
                                      </p:cBhvr>
                                    </p:animEffect>
                                  </p:childTnLst>
                                </p:cTn>
                              </p:par>
                              <p:par>
                                <p:cTn id="17" presetID="8" presetClass="entr" presetSubtype="16" fill="hold"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diamond(in)">
                                      <p:cBhvr>
                                        <p:cTn id="19" dur="2000"/>
                                        <p:tgtEl>
                                          <p:spTgt spid="5"/>
                                        </p:tgtEl>
                                      </p:cBhvr>
                                    </p:animEffect>
                                  </p:childTnLst>
                                </p:cTn>
                              </p:par>
                              <p:par>
                                <p:cTn id="20" presetID="8" presetClass="entr" presetSubtype="16"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amond(in)">
                                      <p:cBhvr>
                                        <p:cTn id="22" dur="2000"/>
                                        <p:tgtEl>
                                          <p:spTgt spid="7"/>
                                        </p:tgtEl>
                                      </p:cBhvr>
                                    </p:animEffect>
                                  </p:childTnLst>
                                </p:cTn>
                              </p:par>
                              <p:par>
                                <p:cTn id="23" presetID="8" presetClass="entr" presetSubtype="16" fill="hold"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diamond(in)">
                                      <p:cBhvr>
                                        <p:cTn id="25" dur="2000"/>
                                        <p:tgtEl>
                                          <p:spTgt spid="10"/>
                                        </p:tgtEl>
                                      </p:cBhvr>
                                    </p:animEffect>
                                  </p:childTnLst>
                                </p:cTn>
                              </p:par>
                              <p:par>
                                <p:cTn id="26" presetID="8" presetClass="entr" presetSubtype="16" fill="hold" nodeType="withEffect">
                                  <p:stCondLst>
                                    <p:cond delay="0"/>
                                  </p:stCondLst>
                                  <p:childTnLst>
                                    <p:set>
                                      <p:cBhvr>
                                        <p:cTn id="27" dur="1" fill="hold">
                                          <p:stCondLst>
                                            <p:cond delay="0"/>
                                          </p:stCondLst>
                                        </p:cTn>
                                        <p:tgtEl>
                                          <p:spTgt spid="6"/>
                                        </p:tgtEl>
                                        <p:attrNameLst>
                                          <p:attrName>style.visibility</p:attrName>
                                        </p:attrNameLst>
                                      </p:cBhvr>
                                      <p:to>
                                        <p:strVal val="visible"/>
                                      </p:to>
                                    </p:set>
                                    <p:animEffect transition="in" filter="diamond(in)">
                                      <p:cBhvr>
                                        <p:cTn id="28" dur="2000"/>
                                        <p:tgtEl>
                                          <p:spTgt spid="6"/>
                                        </p:tgtEl>
                                      </p:cBhvr>
                                    </p:animEffect>
                                  </p:childTnLst>
                                </p:cTn>
                              </p:par>
                              <p:par>
                                <p:cTn id="29" presetID="8" presetClass="entr" presetSubtype="16" fill="hold" grpId="0" nodeType="withEffect">
                                  <p:stCondLst>
                                    <p:cond delay="0"/>
                                  </p:stCondLst>
                                  <p:childTnLst>
                                    <p:set>
                                      <p:cBhvr>
                                        <p:cTn id="30" dur="1" fill="hold">
                                          <p:stCondLst>
                                            <p:cond delay="0"/>
                                          </p:stCondLst>
                                        </p:cTn>
                                        <p:tgtEl>
                                          <p:spTgt spid="3">
                                            <p:txEl>
                                              <p:pRg st="1" end="1"/>
                                            </p:txEl>
                                          </p:spTgt>
                                        </p:tgtEl>
                                        <p:attrNameLst>
                                          <p:attrName>style.visibility</p:attrName>
                                        </p:attrNameLst>
                                      </p:cBhvr>
                                      <p:to>
                                        <p:strVal val="visible"/>
                                      </p:to>
                                    </p:set>
                                    <p:animEffect transition="in" filter="diamond(in)">
                                      <p:cBhvr>
                                        <p:cTn id="31" dur="2000"/>
                                        <p:tgtEl>
                                          <p:spTgt spid="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8" presetClass="entr" presetSubtype="16" fill="hold" grpId="0" nodeType="clickEffect">
                                  <p:stCondLst>
                                    <p:cond delay="0"/>
                                  </p:stCondLst>
                                  <p:childTnLst>
                                    <p:set>
                                      <p:cBhvr>
                                        <p:cTn id="35" dur="1" fill="hold">
                                          <p:stCondLst>
                                            <p:cond delay="0"/>
                                          </p:stCondLst>
                                        </p:cTn>
                                        <p:tgtEl>
                                          <p:spTgt spid="3">
                                            <p:txEl>
                                              <p:pRg st="2" end="2"/>
                                            </p:txEl>
                                          </p:spTgt>
                                        </p:tgtEl>
                                        <p:attrNameLst>
                                          <p:attrName>style.visibility</p:attrName>
                                        </p:attrNameLst>
                                      </p:cBhvr>
                                      <p:to>
                                        <p:strVal val="visible"/>
                                      </p:to>
                                    </p:set>
                                    <p:animEffect transition="in" filter="diamond(in)">
                                      <p:cBhvr>
                                        <p:cTn id="36" dur="2000"/>
                                        <p:tgtEl>
                                          <p:spTgt spid="3">
                                            <p:txEl>
                                              <p:pRg st="2" end="2"/>
                                            </p:txEl>
                                          </p:spTgt>
                                        </p:tgtEl>
                                      </p:cBhvr>
                                    </p:animEffect>
                                  </p:childTnLst>
                                </p:cTn>
                              </p:par>
                            </p:childTnLst>
                          </p:cTn>
                        </p:par>
                      </p:childTnLst>
                    </p:cTn>
                  </p:par>
                  <p:par>
                    <p:cTn id="37" fill="hold">
                      <p:stCondLst>
                        <p:cond delay="indefinite"/>
                      </p:stCondLst>
                      <p:childTnLst>
                        <p:par>
                          <p:cTn id="38" fill="hold">
                            <p:stCondLst>
                              <p:cond delay="0"/>
                            </p:stCondLst>
                            <p:childTnLst>
                              <p:par>
                                <p:cTn id="39" presetID="8" presetClass="entr" presetSubtype="16" fill="hold" grpId="0" nodeType="clickEffect">
                                  <p:stCondLst>
                                    <p:cond delay="0"/>
                                  </p:stCondLst>
                                  <p:childTnLst>
                                    <p:set>
                                      <p:cBhvr>
                                        <p:cTn id="40" dur="1" fill="hold">
                                          <p:stCondLst>
                                            <p:cond delay="0"/>
                                          </p:stCondLst>
                                        </p:cTn>
                                        <p:tgtEl>
                                          <p:spTgt spid="3">
                                            <p:txEl>
                                              <p:pRg st="3" end="3"/>
                                            </p:txEl>
                                          </p:spTgt>
                                        </p:tgtEl>
                                        <p:attrNameLst>
                                          <p:attrName>style.visibility</p:attrName>
                                        </p:attrNameLst>
                                      </p:cBhvr>
                                      <p:to>
                                        <p:strVal val="visible"/>
                                      </p:to>
                                    </p:set>
                                    <p:animEffect transition="in" filter="diamond(in)">
                                      <p:cBhvr>
                                        <p:cTn id="41" dur="2000"/>
                                        <p:tgtEl>
                                          <p:spTgt spid="3">
                                            <p:txEl>
                                              <p:pRg st="3" end="3"/>
                                            </p:txEl>
                                          </p:spTgt>
                                        </p:tgtEl>
                                      </p:cBhvr>
                                    </p:animEffect>
                                  </p:childTnLst>
                                </p:cTn>
                              </p:par>
                            </p:childTnLst>
                          </p:cTn>
                        </p:par>
                      </p:childTnLst>
                    </p:cTn>
                  </p:par>
                  <p:par>
                    <p:cTn id="42" fill="hold">
                      <p:stCondLst>
                        <p:cond delay="indefinite"/>
                      </p:stCondLst>
                      <p:childTnLst>
                        <p:par>
                          <p:cTn id="43" fill="hold">
                            <p:stCondLst>
                              <p:cond delay="0"/>
                            </p:stCondLst>
                            <p:childTnLst>
                              <p:par>
                                <p:cTn id="44" presetID="8" presetClass="entr" presetSubtype="16" fill="hold" grpId="0" nodeType="clickEffect">
                                  <p:stCondLst>
                                    <p:cond delay="0"/>
                                  </p:stCondLst>
                                  <p:childTnLst>
                                    <p:set>
                                      <p:cBhvr>
                                        <p:cTn id="45" dur="1" fill="hold">
                                          <p:stCondLst>
                                            <p:cond delay="0"/>
                                          </p:stCondLst>
                                        </p:cTn>
                                        <p:tgtEl>
                                          <p:spTgt spid="3">
                                            <p:txEl>
                                              <p:pRg st="4" end="4"/>
                                            </p:txEl>
                                          </p:spTgt>
                                        </p:tgtEl>
                                        <p:attrNameLst>
                                          <p:attrName>style.visibility</p:attrName>
                                        </p:attrNameLst>
                                      </p:cBhvr>
                                      <p:to>
                                        <p:strVal val="visible"/>
                                      </p:to>
                                    </p:set>
                                    <p:animEffect transition="in" filter="diamond(in)">
                                      <p:cBhvr>
                                        <p:cTn id="46" dur="2000"/>
                                        <p:tgtEl>
                                          <p:spTgt spid="3">
                                            <p:txEl>
                                              <p:pRg st="4" end="4"/>
                                            </p:txEl>
                                          </p:spTgt>
                                        </p:tgtEl>
                                      </p:cBhvr>
                                    </p:animEffect>
                                  </p:childTnLst>
                                </p:cTn>
                              </p:par>
                            </p:childTnLst>
                          </p:cTn>
                        </p:par>
                      </p:childTnLst>
                    </p:cTn>
                  </p:par>
                  <p:par>
                    <p:cTn id="47" fill="hold">
                      <p:stCondLst>
                        <p:cond delay="indefinite"/>
                      </p:stCondLst>
                      <p:childTnLst>
                        <p:par>
                          <p:cTn id="48" fill="hold">
                            <p:stCondLst>
                              <p:cond delay="0"/>
                            </p:stCondLst>
                            <p:childTnLst>
                              <p:par>
                                <p:cTn id="49" presetID="8" presetClass="entr" presetSubtype="16" fill="hold" grpId="0" nodeType="clickEffect">
                                  <p:stCondLst>
                                    <p:cond delay="0"/>
                                  </p:stCondLst>
                                  <p:childTnLst>
                                    <p:set>
                                      <p:cBhvr>
                                        <p:cTn id="50" dur="1" fill="hold">
                                          <p:stCondLst>
                                            <p:cond delay="0"/>
                                          </p:stCondLst>
                                        </p:cTn>
                                        <p:tgtEl>
                                          <p:spTgt spid="3">
                                            <p:txEl>
                                              <p:pRg st="5" end="5"/>
                                            </p:txEl>
                                          </p:spTgt>
                                        </p:tgtEl>
                                        <p:attrNameLst>
                                          <p:attrName>style.visibility</p:attrName>
                                        </p:attrNameLst>
                                      </p:cBhvr>
                                      <p:to>
                                        <p:strVal val="visible"/>
                                      </p:to>
                                    </p:set>
                                    <p:animEffect transition="in" filter="diamond(in)">
                                      <p:cBhvr>
                                        <p:cTn id="51"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4005064"/>
            <a:ext cx="8928992" cy="2736304"/>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ID:</a:t>
            </a:r>
            <a:r>
              <a:rPr lang="es-ES" sz="2000" dirty="0" smtClean="0"/>
              <a:t>  </a:t>
            </a:r>
            <a:r>
              <a:rPr lang="es-ES" sz="1800" dirty="0" smtClean="0">
                <a:latin typeface="Arial Black" pitchFamily="34" charset="0"/>
              </a:rPr>
              <a:t>407.997</a:t>
            </a:r>
            <a:r>
              <a:rPr lang="es-ES" sz="2000" dirty="0" smtClean="0">
                <a:latin typeface="Arial Black" pitchFamily="34" charset="0"/>
              </a:rPr>
              <a:t>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ETSMILCE SILVERO GODOY CONSTRUCTORA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OBRA: </a:t>
            </a:r>
            <a:r>
              <a:rPr lang="es-ES" sz="1800" dirty="0" smtClean="0">
                <a:latin typeface="Arial Black" pitchFamily="34" charset="0"/>
              </a:rPr>
              <a:t>CONSTRUCCIÓN DE CERCADO PERIMETRAL LOTE Nº 1</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COLEGIO NACIONAL HERMINIA CORTAZAR DE LEITE</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47.396.987 </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7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4" name="3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9943" y="908720"/>
            <a:ext cx="1905736" cy="1895186"/>
          </a:xfrm>
          <a:prstGeom prst="rect">
            <a:avLst/>
          </a:prstGeom>
        </p:spPr>
      </p:pic>
      <p:pic>
        <p:nvPicPr>
          <p:cNvPr id="11" name="10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572000" y="908720"/>
            <a:ext cx="1943240" cy="1895188"/>
          </a:xfrm>
          <a:prstGeom prst="rect">
            <a:avLst/>
          </a:prstGeom>
        </p:spPr>
      </p:pic>
      <p:pic>
        <p:nvPicPr>
          <p:cNvPr id="16" name="1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83768" y="908720"/>
            <a:ext cx="1880574" cy="1895187"/>
          </a:xfrm>
          <a:prstGeom prst="rect">
            <a:avLst/>
          </a:prstGeom>
        </p:spPr>
      </p:pic>
      <p:pic>
        <p:nvPicPr>
          <p:cNvPr id="17" name="16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660232" y="908720"/>
            <a:ext cx="2016224" cy="1895188"/>
          </a:xfrm>
          <a:prstGeom prst="rect">
            <a:avLst/>
          </a:prstGeom>
        </p:spPr>
      </p:pic>
      <p:pic>
        <p:nvPicPr>
          <p:cNvPr id="18" name="17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460548" y="2901920"/>
            <a:ext cx="2119564" cy="1535192"/>
          </a:xfrm>
          <a:prstGeom prst="rect">
            <a:avLst/>
          </a:prstGeom>
        </p:spPr>
      </p:pic>
      <p:pic>
        <p:nvPicPr>
          <p:cNvPr id="9" name="8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2893810323"/>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par>
                                <p:cTn id="8" presetID="6" presetClass="entr" presetSubtype="16" fill="hold"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circle(in)">
                                      <p:cBhvr>
                                        <p:cTn id="10" dur="2000"/>
                                        <p:tgtEl>
                                          <p:spTgt spid="16"/>
                                        </p:tgtEl>
                                      </p:cBhvr>
                                    </p:animEffect>
                                  </p:childTnLst>
                                </p:cTn>
                              </p:par>
                              <p:par>
                                <p:cTn id="11" presetID="6" presetClass="entr" presetSubtype="16"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circle(in)">
                                      <p:cBhvr>
                                        <p:cTn id="13" dur="2000"/>
                                        <p:tgtEl>
                                          <p:spTgt spid="11"/>
                                        </p:tgtEl>
                                      </p:cBhvr>
                                    </p:animEffect>
                                  </p:childTnLst>
                                </p:cTn>
                              </p:par>
                              <p:par>
                                <p:cTn id="14" presetID="6"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circle(in)">
                                      <p:cBhvr>
                                        <p:cTn id="16" dur="2000"/>
                                        <p:tgtEl>
                                          <p:spTgt spid="17"/>
                                        </p:tgtEl>
                                      </p:cBhvr>
                                    </p:animEffect>
                                  </p:childTnLst>
                                </p:cTn>
                              </p:par>
                              <p:par>
                                <p:cTn id="17" presetID="6"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circle(in)">
                                      <p:cBhvr>
                                        <p:cTn id="19" dur="2000"/>
                                        <p:tgtEl>
                                          <p:spTgt spid="18"/>
                                        </p:tgtEl>
                                      </p:cBhvr>
                                    </p:animEffect>
                                  </p:childTnLst>
                                </p:cTn>
                              </p:par>
                              <p:par>
                                <p:cTn id="20" presetID="6" presetClass="entr" presetSubtype="16" fill="hold" grpId="0"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circle(in)">
                                      <p:cBhvr>
                                        <p:cTn id="22" dur="2000"/>
                                        <p:tgtEl>
                                          <p:spTgt spid="3">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2" end="2"/>
                                            </p:txEl>
                                          </p:spTgt>
                                        </p:tgtEl>
                                        <p:attrNameLst>
                                          <p:attrName>style.visibility</p:attrName>
                                        </p:attrNameLst>
                                      </p:cBhvr>
                                      <p:to>
                                        <p:strVal val="visible"/>
                                      </p:to>
                                    </p:set>
                                    <p:animEffect transition="in" filter="circle(in)">
                                      <p:cBhvr>
                                        <p:cTn id="27" dur="2000"/>
                                        <p:tgtEl>
                                          <p:spTgt spid="3">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3" end="3"/>
                                            </p:txEl>
                                          </p:spTgt>
                                        </p:tgtEl>
                                        <p:attrNameLst>
                                          <p:attrName>style.visibility</p:attrName>
                                        </p:attrNameLst>
                                      </p:cBhvr>
                                      <p:to>
                                        <p:strVal val="visible"/>
                                      </p:to>
                                    </p:set>
                                    <p:animEffect transition="in" filter="circle(in)">
                                      <p:cBhvr>
                                        <p:cTn id="32" dur="2000"/>
                                        <p:tgtEl>
                                          <p:spTgt spid="3">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4" end="4"/>
                                            </p:txEl>
                                          </p:spTgt>
                                        </p:tgtEl>
                                        <p:attrNameLst>
                                          <p:attrName>style.visibility</p:attrName>
                                        </p:attrNameLst>
                                      </p:cBhvr>
                                      <p:to>
                                        <p:strVal val="visible"/>
                                      </p:to>
                                    </p:set>
                                    <p:animEffect transition="in" filter="circle(in)">
                                      <p:cBhvr>
                                        <p:cTn id="37" dur="2000"/>
                                        <p:tgtEl>
                                          <p:spTgt spid="3">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5" end="5"/>
                                            </p:txEl>
                                          </p:spTgt>
                                        </p:tgtEl>
                                        <p:attrNameLst>
                                          <p:attrName>style.visibility</p:attrName>
                                        </p:attrNameLst>
                                      </p:cBhvr>
                                      <p:to>
                                        <p:strVal val="visible"/>
                                      </p:to>
                                    </p:set>
                                    <p:animEffect transition="in" filter="circle(in)">
                                      <p:cBhvr>
                                        <p:cTn id="42"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7504" y="4005064"/>
            <a:ext cx="8928992" cy="2736304"/>
          </a:xfrm>
        </p:spPr>
        <p:txBody>
          <a:bodyPr>
            <a:normAutofit/>
          </a:bodyPr>
          <a:lstStyle/>
          <a:p>
            <a:endParaRPr lang="es-ES" sz="2000" dirty="0" smtClean="0"/>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Cooper Black" pitchFamily="18" charset="0"/>
              </a:rPr>
              <a:t>ID:</a:t>
            </a:r>
            <a:r>
              <a:rPr lang="es-ES" sz="2000" dirty="0" smtClean="0"/>
              <a:t>  </a:t>
            </a:r>
            <a:r>
              <a:rPr lang="es-ES" sz="1800" dirty="0" smtClean="0">
                <a:latin typeface="Arial Black" pitchFamily="34" charset="0"/>
              </a:rPr>
              <a:t>407.997</a:t>
            </a:r>
            <a:r>
              <a:rPr lang="es-ES" sz="2000" dirty="0" smtClean="0">
                <a:latin typeface="Arial Black" pitchFamily="34" charset="0"/>
              </a:rPr>
              <a:t>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EMPRESA:</a:t>
            </a:r>
            <a:r>
              <a:rPr lang="es-ES" sz="1800" dirty="0" smtClean="0">
                <a:latin typeface="Arial Black" pitchFamily="34" charset="0"/>
              </a:rPr>
              <a:t> AUGUSTO CACERES CONSTRUCCIÓN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TIPO DE OBRA: </a:t>
            </a:r>
            <a:r>
              <a:rPr lang="es-ES" sz="1800" dirty="0" smtClean="0">
                <a:latin typeface="Arial Black" pitchFamily="34" charset="0"/>
              </a:rPr>
              <a:t>CONSTRUCCIÓN DE CERCADO PERIMETRAL LOTE Nº 2</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UBICACIÓN: </a:t>
            </a:r>
            <a:r>
              <a:rPr lang="es-ES" sz="1800" dirty="0" smtClean="0">
                <a:latin typeface="Arial Black" pitchFamily="34" charset="0"/>
              </a:rPr>
              <a:t>ESCUELA BÁSICA Nº 1579 PUERTO ADELA </a:t>
            </a:r>
          </a:p>
          <a:p>
            <a:r>
              <a:rPr lang="es-ES" sz="2000" b="1" dirty="0" smtClean="0">
                <a:ln w="10541" cmpd="sng">
                  <a:solidFill>
                    <a:schemeClr val="tx1"/>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latin typeface="Arial Black" pitchFamily="34" charset="0"/>
              </a:rPr>
              <a:t>MONTO: </a:t>
            </a:r>
            <a:r>
              <a:rPr lang="es-ES" sz="2000" dirty="0" smtClean="0">
                <a:latin typeface="Arial Black" pitchFamily="34" charset="0"/>
              </a:rPr>
              <a:t>Gs 84.500.000  </a:t>
            </a:r>
          </a:p>
          <a:p>
            <a:endParaRPr lang="es-ES" sz="2000" dirty="0" smtClean="0">
              <a:latin typeface="Cooper Black" pitchFamily="18" charset="0"/>
            </a:endParaRPr>
          </a:p>
          <a:p>
            <a:pPr marL="0" indent="0">
              <a:buNone/>
            </a:pPr>
            <a:endParaRPr lang="es-ES" sz="2000" dirty="0">
              <a:latin typeface="Arial Black" pitchFamily="34" charset="0"/>
            </a:endParaRPr>
          </a:p>
        </p:txBody>
      </p:sp>
      <p:sp>
        <p:nvSpPr>
          <p:cNvPr id="14" name="13 Rectángulo"/>
          <p:cNvSpPr/>
          <p:nvPr/>
        </p:nvSpPr>
        <p:spPr>
          <a:xfrm>
            <a:off x="4479635" y="2967335"/>
            <a:ext cx="184730" cy="923330"/>
          </a:xfrm>
          <a:prstGeom prst="rect">
            <a:avLst/>
          </a:prstGeom>
          <a:noFill/>
        </p:spPr>
        <p:txBody>
          <a:bodyPr wrap="none" lIns="91440" tIns="45720" rIns="91440" bIns="45720">
            <a:spAutoFit/>
          </a:bodyPr>
          <a:lstStyle/>
          <a:p>
            <a:pPr algn="ctr"/>
            <a:endParaRPr lang="es-ES" sz="5400" b="1" cap="none" spc="0" dirty="0">
              <a:ln w="10541" cmpd="sng">
                <a:solidFill>
                  <a:srgbClr val="7D7D7D">
                    <a:tint val="100000"/>
                    <a:shade val="100000"/>
                    <a:satMod val="110000"/>
                  </a:srgbClr>
                </a:solidFill>
                <a:prstDash val="solid"/>
              </a:ln>
              <a:gradFill>
                <a:gsLst>
                  <a:gs pos="0">
                    <a:srgbClr val="FFFFFF">
                      <a:tint val="40000"/>
                      <a:satMod val="250000"/>
                    </a:srgbClr>
                  </a:gs>
                  <a:gs pos="9000">
                    <a:srgbClr val="FFFFFF">
                      <a:tint val="52000"/>
                      <a:satMod val="300000"/>
                    </a:srgbClr>
                  </a:gs>
                  <a:gs pos="50000">
                    <a:srgbClr val="FFFFFF">
                      <a:shade val="20000"/>
                      <a:satMod val="300000"/>
                    </a:srgbClr>
                  </a:gs>
                  <a:gs pos="79000">
                    <a:srgbClr val="FFFFFF">
                      <a:tint val="52000"/>
                      <a:satMod val="300000"/>
                    </a:srgbClr>
                  </a:gs>
                  <a:gs pos="100000">
                    <a:srgbClr val="FFFFFF">
                      <a:tint val="40000"/>
                      <a:satMod val="250000"/>
                    </a:srgbClr>
                  </a:gs>
                </a:gsLst>
                <a:lin ang="5400000"/>
              </a:gradFill>
              <a:effectLst/>
            </a:endParaRPr>
          </a:p>
        </p:txBody>
      </p:sp>
      <p:sp>
        <p:nvSpPr>
          <p:cNvPr id="8" name="7 Rectángulo"/>
          <p:cNvSpPr/>
          <p:nvPr/>
        </p:nvSpPr>
        <p:spPr>
          <a:xfrm>
            <a:off x="379942" y="548680"/>
            <a:ext cx="7746509" cy="523220"/>
          </a:xfrm>
          <a:prstGeom prst="rect">
            <a:avLst/>
          </a:prstGeom>
          <a:noFill/>
        </p:spPr>
        <p:txBody>
          <a:bodyPr wrap="square" lIns="91440" tIns="45720" rIns="91440" bIns="45720">
            <a:prstTxWarp prst="textArchUp">
              <a:avLst>
                <a:gd name="adj" fmla="val 7133436"/>
              </a:avLst>
            </a:prstTxWarp>
            <a:spAutoFit/>
            <a:scene3d>
              <a:camera prst="orthographicFront"/>
              <a:lightRig rig="balanced" dir="t">
                <a:rot lat="0" lon="0" rev="2100000"/>
              </a:lightRig>
            </a:scene3d>
            <a:sp3d extrusionH="57150" prstMaterial="metal">
              <a:bevelT w="38100" h="25400"/>
              <a:contourClr>
                <a:schemeClr val="bg2"/>
              </a:contourClr>
            </a:sp3d>
          </a:bodyPr>
          <a:lstStyle/>
          <a:p>
            <a:pPr algn="ctr"/>
            <a:r>
              <a:rPr lang="es-ES" sz="2800" b="1" cap="none" spc="0" dirty="0" smtClean="0">
                <a:ln w="50800">
                  <a:solidFill>
                    <a:schemeClr val="bg1">
                      <a:lumMod val="95000"/>
                    </a:schemeClr>
                  </a:solidFill>
                </a:ln>
                <a:solidFill>
                  <a:schemeClr val="bg1">
                    <a:shade val="50000"/>
                  </a:schemeClr>
                </a:solidFill>
                <a:effectLst/>
                <a:latin typeface="Arial Black" pitchFamily="34" charset="0"/>
              </a:rPr>
              <a:t>MUNICIPALIDAD DE PUERTO ADELA</a:t>
            </a:r>
            <a:endParaRPr lang="es-ES" sz="2800" b="1" cap="none" spc="0" dirty="0">
              <a:ln w="50800">
                <a:solidFill>
                  <a:schemeClr val="bg1">
                    <a:lumMod val="95000"/>
                  </a:schemeClr>
                </a:solidFill>
              </a:ln>
              <a:solidFill>
                <a:schemeClr val="bg1">
                  <a:shade val="50000"/>
                </a:schemeClr>
              </a:solidFill>
              <a:effectLst/>
              <a:latin typeface="Arial Black" pitchFamily="34" charset="0"/>
            </a:endParaRPr>
          </a:p>
        </p:txBody>
      </p:sp>
      <p:pic>
        <p:nvPicPr>
          <p:cNvPr id="2" name="1 Imagen"/>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391403" y="908720"/>
            <a:ext cx="2108589" cy="1944576"/>
          </a:xfrm>
          <a:prstGeom prst="rect">
            <a:avLst/>
          </a:prstGeom>
        </p:spPr>
      </p:pic>
      <p:pic>
        <p:nvPicPr>
          <p:cNvPr id="5" name="4 Imagen"/>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8224" y="886559"/>
            <a:ext cx="2109520" cy="1966377"/>
          </a:xfrm>
          <a:prstGeom prst="rect">
            <a:avLst/>
          </a:prstGeom>
        </p:spPr>
      </p:pic>
      <p:pic>
        <p:nvPicPr>
          <p:cNvPr id="6" name="5 Imagen"/>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639074" y="908721"/>
            <a:ext cx="2093166" cy="1944575"/>
          </a:xfrm>
          <a:prstGeom prst="rect">
            <a:avLst/>
          </a:prstGeom>
        </p:spPr>
      </p:pic>
      <p:pic>
        <p:nvPicPr>
          <p:cNvPr id="10" name="9 Imagen"/>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608512" y="3009762"/>
            <a:ext cx="2123728" cy="1283333"/>
          </a:xfrm>
          <a:prstGeom prst="rect">
            <a:avLst/>
          </a:prstGeom>
        </p:spPr>
      </p:pic>
      <p:pic>
        <p:nvPicPr>
          <p:cNvPr id="12" name="11 Imagen"/>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6871322" y="908720"/>
            <a:ext cx="2093166" cy="1944215"/>
          </a:xfrm>
          <a:prstGeom prst="rect">
            <a:avLst/>
          </a:prstGeom>
        </p:spPr>
      </p:pic>
      <p:pic>
        <p:nvPicPr>
          <p:cNvPr id="13" name="12 Imagen"/>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175379" y="3009762"/>
            <a:ext cx="2108589" cy="1283333"/>
          </a:xfrm>
          <a:prstGeom prst="rect">
            <a:avLst/>
          </a:prstGeom>
        </p:spPr>
      </p:pic>
      <p:pic>
        <p:nvPicPr>
          <p:cNvPr id="9" name="8 Imagen"/>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126452" y="122899"/>
            <a:ext cx="899810" cy="1088097"/>
          </a:xfrm>
          <a:prstGeom prst="rect">
            <a:avLst/>
          </a:prstGeom>
        </p:spPr>
      </p:pic>
    </p:spTree>
    <p:extLst>
      <p:ext uri="{BB962C8B-B14F-4D97-AF65-F5344CB8AC3E}">
        <p14:creationId xmlns:p14="http://schemas.microsoft.com/office/powerpoint/2010/main" val="229513090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amond(in)">
                                      <p:cBhvr>
                                        <p:cTn id="7" dur="2000"/>
                                        <p:tgtEl>
                                          <p:spTgt spid="5"/>
                                        </p:tgtEl>
                                      </p:cBhvr>
                                    </p:animEffect>
                                  </p:childTnLst>
                                </p:cTn>
                              </p:par>
                              <p:par>
                                <p:cTn id="8" presetID="8" presetClass="entr" presetSubtype="16"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diamond(in)">
                                      <p:cBhvr>
                                        <p:cTn id="10" dur="2000"/>
                                        <p:tgtEl>
                                          <p:spTgt spid="2"/>
                                        </p:tgtEl>
                                      </p:cBhvr>
                                    </p:animEffect>
                                  </p:childTnLst>
                                </p:cTn>
                              </p:par>
                              <p:par>
                                <p:cTn id="11" presetID="8" presetClass="entr" presetSubtype="16"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diamond(in)">
                                      <p:cBhvr>
                                        <p:cTn id="13" dur="2000"/>
                                        <p:tgtEl>
                                          <p:spTgt spid="6"/>
                                        </p:tgtEl>
                                      </p:cBhvr>
                                    </p:animEffect>
                                  </p:childTnLst>
                                </p:cTn>
                              </p:par>
                              <p:par>
                                <p:cTn id="14" presetID="8" presetClass="entr" presetSubtype="16"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diamond(in)">
                                      <p:cBhvr>
                                        <p:cTn id="16" dur="2000"/>
                                        <p:tgtEl>
                                          <p:spTgt spid="12"/>
                                        </p:tgtEl>
                                      </p:cBhvr>
                                    </p:animEffect>
                                  </p:childTnLst>
                                </p:cTn>
                              </p:par>
                              <p:par>
                                <p:cTn id="17" presetID="8" presetClass="entr" presetSubtype="16" fill="hold"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diamond(in)">
                                      <p:cBhvr>
                                        <p:cTn id="19" dur="2000"/>
                                        <p:tgtEl>
                                          <p:spTgt spid="13"/>
                                        </p:tgtEl>
                                      </p:cBhvr>
                                    </p:animEffect>
                                  </p:childTnLst>
                                </p:cTn>
                              </p:par>
                              <p:par>
                                <p:cTn id="20" presetID="8" presetClass="entr" presetSubtype="16" fill="hold" nodeType="with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diamond(in)">
                                      <p:cBhvr>
                                        <p:cTn id="22" dur="20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3">
                                            <p:txEl>
                                              <p:pRg st="1" end="1"/>
                                            </p:txEl>
                                          </p:spTgt>
                                        </p:tgtEl>
                                        <p:attrNameLst>
                                          <p:attrName>style.visibility</p:attrName>
                                        </p:attrNameLst>
                                      </p:cBhvr>
                                      <p:to>
                                        <p:strVal val="visible"/>
                                      </p:to>
                                    </p:set>
                                    <p:animEffect transition="in" filter="circle(in)">
                                      <p:cBhvr>
                                        <p:cTn id="27" dur="2000"/>
                                        <p:tgtEl>
                                          <p:spTgt spid="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grpId="0" nodeType="clickEffect">
                                  <p:stCondLst>
                                    <p:cond delay="0"/>
                                  </p:stCondLst>
                                  <p:childTnLst>
                                    <p:set>
                                      <p:cBhvr>
                                        <p:cTn id="31" dur="1" fill="hold">
                                          <p:stCondLst>
                                            <p:cond delay="0"/>
                                          </p:stCondLst>
                                        </p:cTn>
                                        <p:tgtEl>
                                          <p:spTgt spid="3">
                                            <p:txEl>
                                              <p:pRg st="2" end="2"/>
                                            </p:txEl>
                                          </p:spTgt>
                                        </p:tgtEl>
                                        <p:attrNameLst>
                                          <p:attrName>style.visibility</p:attrName>
                                        </p:attrNameLst>
                                      </p:cBhvr>
                                      <p:to>
                                        <p:strVal val="visible"/>
                                      </p:to>
                                    </p:set>
                                    <p:animEffect transition="in" filter="circle(in)">
                                      <p:cBhvr>
                                        <p:cTn id="32" dur="2000"/>
                                        <p:tgtEl>
                                          <p:spTgt spid="3">
                                            <p:txEl>
                                              <p:pRg st="2" end="2"/>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6" presetClass="entr" presetSubtype="16" fill="hold" grpId="0" nodeType="clickEffect">
                                  <p:stCondLst>
                                    <p:cond delay="0"/>
                                  </p:stCondLst>
                                  <p:childTnLst>
                                    <p:set>
                                      <p:cBhvr>
                                        <p:cTn id="36" dur="1" fill="hold">
                                          <p:stCondLst>
                                            <p:cond delay="0"/>
                                          </p:stCondLst>
                                        </p:cTn>
                                        <p:tgtEl>
                                          <p:spTgt spid="3">
                                            <p:txEl>
                                              <p:pRg st="3" end="3"/>
                                            </p:txEl>
                                          </p:spTgt>
                                        </p:tgtEl>
                                        <p:attrNameLst>
                                          <p:attrName>style.visibility</p:attrName>
                                        </p:attrNameLst>
                                      </p:cBhvr>
                                      <p:to>
                                        <p:strVal val="visible"/>
                                      </p:to>
                                    </p:set>
                                    <p:animEffect transition="in" filter="circle(in)">
                                      <p:cBhvr>
                                        <p:cTn id="37" dur="2000"/>
                                        <p:tgtEl>
                                          <p:spTgt spid="3">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6" presetClass="entr" presetSubtype="16" fill="hold" grpId="0" nodeType="clickEffect">
                                  <p:stCondLst>
                                    <p:cond delay="0"/>
                                  </p:stCondLst>
                                  <p:childTnLst>
                                    <p:set>
                                      <p:cBhvr>
                                        <p:cTn id="41" dur="1" fill="hold">
                                          <p:stCondLst>
                                            <p:cond delay="0"/>
                                          </p:stCondLst>
                                        </p:cTn>
                                        <p:tgtEl>
                                          <p:spTgt spid="3">
                                            <p:txEl>
                                              <p:pRg st="4" end="4"/>
                                            </p:txEl>
                                          </p:spTgt>
                                        </p:tgtEl>
                                        <p:attrNameLst>
                                          <p:attrName>style.visibility</p:attrName>
                                        </p:attrNameLst>
                                      </p:cBhvr>
                                      <p:to>
                                        <p:strVal val="visible"/>
                                      </p:to>
                                    </p:set>
                                    <p:animEffect transition="in" filter="circle(in)">
                                      <p:cBhvr>
                                        <p:cTn id="42" dur="2000"/>
                                        <p:tgtEl>
                                          <p:spTgt spid="3">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6" presetClass="entr" presetSubtype="16" fill="hold" grpId="0" nodeType="clickEffect">
                                  <p:stCondLst>
                                    <p:cond delay="0"/>
                                  </p:stCondLst>
                                  <p:childTnLst>
                                    <p:set>
                                      <p:cBhvr>
                                        <p:cTn id="46" dur="1" fill="hold">
                                          <p:stCondLst>
                                            <p:cond delay="0"/>
                                          </p:stCondLst>
                                        </p:cTn>
                                        <p:tgtEl>
                                          <p:spTgt spid="3">
                                            <p:txEl>
                                              <p:pRg st="5" end="5"/>
                                            </p:txEl>
                                          </p:spTgt>
                                        </p:tgtEl>
                                        <p:attrNameLst>
                                          <p:attrName>style.visibility</p:attrName>
                                        </p:attrNameLst>
                                      </p:cBhvr>
                                      <p:to>
                                        <p:strVal val="visible"/>
                                      </p:to>
                                    </p:set>
                                    <p:animEffect transition="in" filter="circle(in)">
                                      <p:cBhvr>
                                        <p:cTn id="47" dur="20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Flujo">
  <a:themeElements>
    <a:clrScheme name="Flujo">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F49100"/>
      </a:hlink>
      <a:folHlink>
        <a:srgbClr val="85DFD0"/>
      </a:folHlink>
    </a:clrScheme>
    <a:fontScheme name="Flujo">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ujo">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2.xml><?xml version="1.0" encoding="utf-8"?>
<a:theme xmlns:a="http://schemas.openxmlformats.org/drawingml/2006/main" name="Tema d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Flow</Template>
  <TotalTime>3235</TotalTime>
  <Words>1915</Words>
  <Application>Microsoft Office PowerPoint</Application>
  <PresentationFormat>Presentación en pantalla (4:3)</PresentationFormat>
  <Paragraphs>390</Paragraphs>
  <Slides>58</Slides>
  <Notes>2</Notes>
  <HiddenSlides>0</HiddenSlides>
  <MMClips>0</MMClips>
  <ScaleCrop>false</ScaleCrop>
  <HeadingPairs>
    <vt:vector size="4" baseType="variant">
      <vt:variant>
        <vt:lpstr>Tema</vt:lpstr>
      </vt:variant>
      <vt:variant>
        <vt:i4>1</vt:i4>
      </vt:variant>
      <vt:variant>
        <vt:lpstr>Títulos de diapositiva</vt:lpstr>
      </vt:variant>
      <vt:variant>
        <vt:i4>58</vt:i4>
      </vt:variant>
    </vt:vector>
  </HeadingPairs>
  <TitlesOfParts>
    <vt:vector size="59" baseType="lpstr">
      <vt:lpstr>Flujo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MUNI PTO ADELA</dc:creator>
  <cp:lastModifiedBy>MUNI PTO ADELA</cp:lastModifiedBy>
  <cp:revision>133</cp:revision>
  <dcterms:created xsi:type="dcterms:W3CDTF">2022-09-26T11:32:30Z</dcterms:created>
  <dcterms:modified xsi:type="dcterms:W3CDTF">2023-02-28T20:15:10Z</dcterms:modified>
</cp:coreProperties>
</file>